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70" r:id="rId6"/>
    <p:sldId id="260" r:id="rId7"/>
    <p:sldId id="261" r:id="rId8"/>
    <p:sldId id="262" r:id="rId9"/>
    <p:sldId id="264" r:id="rId10"/>
    <p:sldId id="263" r:id="rId11"/>
    <p:sldId id="265" r:id="rId12"/>
    <p:sldId id="269" r:id="rId13"/>
    <p:sldId id="266" r:id="rId14"/>
  </p:sldIdLst>
  <p:sldSz cx="9144000" cy="6858000" type="screen4x3"/>
  <p:notesSz cx="6669088"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9250" cy="496809"/>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78250" y="0"/>
            <a:ext cx="2889250" cy="496809"/>
          </a:xfrm>
          <a:prstGeom prst="rect">
            <a:avLst/>
          </a:prstGeom>
        </p:spPr>
        <p:txBody>
          <a:bodyPr vert="horz" lIns="91440" tIns="45720" rIns="91440" bIns="45720" rtlCol="0"/>
          <a:lstStyle>
            <a:lvl1pPr algn="r">
              <a:defRPr sz="1200"/>
            </a:lvl1pPr>
          </a:lstStyle>
          <a:p>
            <a:fld id="{A7742899-99F4-4669-8F56-E893CEE81869}" type="datetimeFigureOut">
              <a:rPr lang="it-IT" smtClean="0"/>
              <a:pPr/>
              <a:t>19/09/2013</a:t>
            </a:fld>
            <a:endParaRPr lang="it-IT"/>
          </a:p>
        </p:txBody>
      </p:sp>
      <p:sp>
        <p:nvSpPr>
          <p:cNvPr id="4" name="Segnaposto immagine diapositiva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6750" y="4715710"/>
            <a:ext cx="5335588" cy="4466511"/>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242"/>
            <a:ext cx="2889250" cy="496809"/>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78250" y="9428242"/>
            <a:ext cx="2889250" cy="496809"/>
          </a:xfrm>
          <a:prstGeom prst="rect">
            <a:avLst/>
          </a:prstGeom>
        </p:spPr>
        <p:txBody>
          <a:bodyPr vert="horz" lIns="91440" tIns="45720" rIns="91440" bIns="45720" rtlCol="0" anchor="b"/>
          <a:lstStyle>
            <a:lvl1pPr algn="r">
              <a:defRPr sz="1200"/>
            </a:lvl1pPr>
          </a:lstStyle>
          <a:p>
            <a:fld id="{6A7F0D2B-E886-41EA-A099-5095CD3135B6}" type="slidenum">
              <a:rPr lang="it-IT" smtClean="0"/>
              <a:pPr/>
              <a:t>‹N›</a:t>
            </a:fld>
            <a:endParaRPr lang="it-IT"/>
          </a:p>
        </p:txBody>
      </p:sp>
    </p:spTree>
    <p:extLst>
      <p:ext uri="{BB962C8B-B14F-4D97-AF65-F5344CB8AC3E}">
        <p14:creationId xmlns:p14="http://schemas.microsoft.com/office/powerpoint/2010/main" val="1996258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fld id="{DA6D9DBB-B722-4913-8622-7810BDA630DC}" type="datetimeFigureOut">
              <a:rPr lang="it-IT" smtClean="0"/>
              <a:pPr/>
              <a:t>19/09/2013</a:t>
            </a:fld>
            <a:endParaRPr lang="it-IT"/>
          </a:p>
        </p:txBody>
      </p:sp>
      <p:sp>
        <p:nvSpPr>
          <p:cNvPr id="19" name="Footer Placeholder 18"/>
          <p:cNvSpPr>
            <a:spLocks noGrp="1"/>
          </p:cNvSpPr>
          <p:nvPr>
            <p:ph type="ftr" sz="quarter" idx="11"/>
          </p:nvPr>
        </p:nvSpPr>
        <p:spPr/>
        <p:txBody>
          <a:bodyPr/>
          <a:lstStyle/>
          <a:p>
            <a:endParaRPr lang="it-IT"/>
          </a:p>
        </p:txBody>
      </p:sp>
      <p:sp>
        <p:nvSpPr>
          <p:cNvPr id="27" name="Slide Number Placeholder 26"/>
          <p:cNvSpPr>
            <a:spLocks noGrp="1"/>
          </p:cNvSpPr>
          <p:nvPr>
            <p:ph type="sldNum" sz="quarter" idx="12"/>
          </p:nvPr>
        </p:nvSpPr>
        <p:spPr/>
        <p:txBody>
          <a:bodyPr/>
          <a:lstStyle/>
          <a:p>
            <a:fld id="{1EF94F60-630A-492B-A8D2-FA41C65CD2E7}"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fld id="{DA6D9DBB-B722-4913-8622-7810BDA630DC}" type="datetimeFigureOut">
              <a:rPr lang="it-IT" smtClean="0"/>
              <a:pPr/>
              <a:t>19/09/2013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EF94F60-630A-492B-A8D2-FA41C65CD2E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fld id="{DA6D9DBB-B722-4913-8622-7810BDA630DC}" type="datetimeFigureOut">
              <a:rPr lang="it-IT" smtClean="0"/>
              <a:pPr/>
              <a:t>19/09/2013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EF94F60-630A-492B-A8D2-FA41C65CD2E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fld id="{DA6D9DBB-B722-4913-8622-7810BDA630DC}" type="datetimeFigureOut">
              <a:rPr lang="it-IT" smtClean="0"/>
              <a:pPr/>
              <a:t>19/09/2013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EF94F60-630A-492B-A8D2-FA41C65CD2E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fld id="{DA6D9DBB-B722-4913-8622-7810BDA630DC}" type="datetimeFigureOut">
              <a:rPr lang="it-IT" smtClean="0"/>
              <a:pPr/>
              <a:t>19/09/2013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EF94F60-630A-492B-A8D2-FA41C65CD2E7}"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fld id="{DA6D9DBB-B722-4913-8622-7810BDA630DC}" type="datetimeFigureOut">
              <a:rPr lang="it-IT" smtClean="0"/>
              <a:pPr/>
              <a:t>19/09/2013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EF94F60-630A-492B-A8D2-FA41C65CD2E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fld id="{DA6D9DBB-B722-4913-8622-7810BDA630DC}" type="datetimeFigureOut">
              <a:rPr lang="it-IT" smtClean="0"/>
              <a:pPr/>
              <a:t>19/09/2013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1EF94F60-630A-492B-A8D2-FA41C65CD2E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fld id="{DA6D9DBB-B722-4913-8622-7810BDA630DC}" type="datetimeFigureOut">
              <a:rPr lang="it-IT" smtClean="0"/>
              <a:pPr/>
              <a:t>19/09/2013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1EF94F60-630A-492B-A8D2-FA41C65CD2E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6D9DBB-B722-4913-8622-7810BDA630DC}" type="datetimeFigureOut">
              <a:rPr lang="it-IT" smtClean="0"/>
              <a:pPr/>
              <a:t>19/09/2013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1EF94F60-630A-492B-A8D2-FA41C65CD2E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fld id="{DA6D9DBB-B722-4913-8622-7810BDA630DC}" type="datetimeFigureOut">
              <a:rPr lang="it-IT" smtClean="0"/>
              <a:pPr/>
              <a:t>19/09/2013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EF94F60-630A-492B-A8D2-FA41C65CD2E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fld id="{DA6D9DBB-B722-4913-8622-7810BDA630DC}" type="datetimeFigureOut">
              <a:rPr lang="it-IT" smtClean="0"/>
              <a:pPr/>
              <a:t>19/09/2013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8077200" y="6356350"/>
            <a:ext cx="609600" cy="365125"/>
          </a:xfrm>
        </p:spPr>
        <p:txBody>
          <a:bodyPr/>
          <a:lstStyle/>
          <a:p>
            <a:fld id="{1EF94F60-630A-492B-A8D2-FA41C65CD2E7}" type="slidenum">
              <a:rPr lang="it-IT" smtClean="0"/>
              <a:pPr/>
              <a:t>‹N›</a:t>
            </a:fld>
            <a:endParaRPr lang="it-IT"/>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6D9DBB-B722-4913-8622-7810BDA630DC}" type="datetimeFigureOut">
              <a:rPr lang="it-IT" smtClean="0"/>
              <a:pPr/>
              <a:t>19/09/2013</a:t>
            </a:fld>
            <a:endParaRPr lang="it-IT"/>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EF94F60-630A-492B-A8D2-FA41C65CD2E7}" type="slidenum">
              <a:rPr lang="it-IT" smtClean="0"/>
              <a:pPr/>
              <a:t>‹N›</a:t>
            </a:fld>
            <a:endParaRPr lang="it-IT"/>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microsoft.com/office/2007/relationships/hdphoto" Target="NUL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3.xml"/><Relationship Id="rId5" Type="http://schemas.microsoft.com/office/2007/relationships/hdphoto" Target="NUL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764704"/>
            <a:ext cx="7344816" cy="2376264"/>
          </a:xfrm>
        </p:spPr>
        <p:txBody>
          <a:bodyPr>
            <a:noAutofit/>
          </a:bodyPr>
          <a:lstStyle/>
          <a:p>
            <a:pPr algn="ctr"/>
            <a:r>
              <a:rPr lang="it-IT" sz="3600" dirty="0" smtClean="0">
                <a:effectLst/>
                <a:latin typeface="Tahoma" pitchFamily="34" charset="0"/>
                <a:ea typeface="Tahoma" pitchFamily="34" charset="0"/>
                <a:cs typeface="Tahoma" pitchFamily="34" charset="0"/>
              </a:rPr>
              <a:t/>
            </a:r>
            <a:br>
              <a:rPr lang="it-IT" sz="3600" dirty="0" smtClean="0">
                <a:effectLst/>
                <a:latin typeface="Tahoma" pitchFamily="34" charset="0"/>
                <a:ea typeface="Tahoma" pitchFamily="34" charset="0"/>
                <a:cs typeface="Tahoma" pitchFamily="34" charset="0"/>
              </a:rPr>
            </a:br>
            <a:r>
              <a:rPr lang="it-IT" sz="3600" dirty="0" smtClean="0">
                <a:effectLst/>
                <a:latin typeface="Tahoma" pitchFamily="34" charset="0"/>
                <a:ea typeface="Tahoma" pitchFamily="34" charset="0"/>
                <a:cs typeface="Tahoma" pitchFamily="34" charset="0"/>
              </a:rPr>
              <a:t/>
            </a:r>
            <a:br>
              <a:rPr lang="it-IT" sz="3600" dirty="0" smtClean="0">
                <a:effectLst/>
                <a:latin typeface="Tahoma" pitchFamily="34" charset="0"/>
                <a:ea typeface="Tahoma" pitchFamily="34" charset="0"/>
                <a:cs typeface="Tahoma" pitchFamily="34" charset="0"/>
              </a:rPr>
            </a:br>
            <a:r>
              <a:rPr lang="it-IT" sz="3600" dirty="0" smtClean="0">
                <a:effectLst/>
                <a:latin typeface="Tahoma" pitchFamily="34" charset="0"/>
                <a:ea typeface="Tahoma" pitchFamily="34" charset="0"/>
                <a:cs typeface="Tahoma" pitchFamily="34" charset="0"/>
              </a:rPr>
              <a:t/>
            </a:r>
            <a:br>
              <a:rPr lang="it-IT" sz="3600" dirty="0" smtClean="0">
                <a:effectLst/>
                <a:latin typeface="Tahoma" pitchFamily="34" charset="0"/>
                <a:ea typeface="Tahoma" pitchFamily="34" charset="0"/>
                <a:cs typeface="Tahoma" pitchFamily="34" charset="0"/>
              </a:rPr>
            </a:br>
            <a:r>
              <a:rPr lang="it-IT" sz="3600" dirty="0" smtClean="0">
                <a:effectLst/>
                <a:latin typeface="Tahoma" pitchFamily="34" charset="0"/>
                <a:ea typeface="Tahoma" pitchFamily="34" charset="0"/>
                <a:cs typeface="Tahoma" pitchFamily="34" charset="0"/>
              </a:rPr>
              <a:t>GREEN PORTS POLICY: </a:t>
            </a:r>
            <a:br>
              <a:rPr lang="it-IT" sz="3600" dirty="0" smtClean="0">
                <a:effectLst/>
                <a:latin typeface="Tahoma" pitchFamily="34" charset="0"/>
                <a:ea typeface="Tahoma" pitchFamily="34" charset="0"/>
                <a:cs typeface="Tahoma" pitchFamily="34" charset="0"/>
              </a:rPr>
            </a:br>
            <a:r>
              <a:rPr lang="it-IT" sz="3600" dirty="0" smtClean="0">
                <a:effectLst/>
                <a:latin typeface="Tahoma" pitchFamily="34" charset="0"/>
                <a:ea typeface="Tahoma" pitchFamily="34" charset="0"/>
                <a:cs typeface="Tahoma" pitchFamily="34" charset="0"/>
              </a:rPr>
              <a:t>an </a:t>
            </a:r>
            <a:r>
              <a:rPr lang="it-IT" sz="3600" dirty="0" err="1" smtClean="0">
                <a:effectLst/>
                <a:latin typeface="Tahoma" pitchFamily="34" charset="0"/>
                <a:ea typeface="Tahoma" pitchFamily="34" charset="0"/>
                <a:cs typeface="Tahoma" pitchFamily="34" charset="0"/>
              </a:rPr>
              <a:t>assessment</a:t>
            </a:r>
            <a:r>
              <a:rPr lang="it-IT" sz="3600" dirty="0" smtClean="0">
                <a:effectLst/>
                <a:latin typeface="Tahoma" pitchFamily="34" charset="0"/>
                <a:ea typeface="Tahoma" pitchFamily="34" charset="0"/>
                <a:cs typeface="Tahoma" pitchFamily="34" charset="0"/>
              </a:rPr>
              <a:t> of major </a:t>
            </a:r>
            <a:r>
              <a:rPr lang="it-IT" sz="3600" dirty="0" err="1" smtClean="0">
                <a:effectLst/>
                <a:latin typeface="Tahoma" pitchFamily="34" charset="0"/>
                <a:ea typeface="Tahoma" pitchFamily="34" charset="0"/>
                <a:cs typeface="Tahoma" pitchFamily="34" charset="0"/>
              </a:rPr>
              <a:t>threats</a:t>
            </a:r>
            <a:r>
              <a:rPr lang="it-IT" sz="3600" dirty="0" smtClean="0">
                <a:effectLst/>
                <a:latin typeface="Tahoma" pitchFamily="34" charset="0"/>
                <a:ea typeface="Tahoma" pitchFamily="34" charset="0"/>
                <a:cs typeface="Tahoma" pitchFamily="34" charset="0"/>
              </a:rPr>
              <a:t> and </a:t>
            </a:r>
            <a:r>
              <a:rPr lang="it-IT" sz="3600" dirty="0" err="1" smtClean="0">
                <a:effectLst/>
                <a:latin typeface="Tahoma" pitchFamily="34" charset="0"/>
                <a:ea typeface="Tahoma" pitchFamily="34" charset="0"/>
                <a:cs typeface="Tahoma" pitchFamily="34" charset="0"/>
              </a:rPr>
              <a:t>main</a:t>
            </a:r>
            <a:r>
              <a:rPr lang="it-IT" sz="3600" dirty="0" smtClean="0">
                <a:effectLst/>
                <a:latin typeface="Tahoma" pitchFamily="34" charset="0"/>
                <a:ea typeface="Tahoma" pitchFamily="34" charset="0"/>
                <a:cs typeface="Tahoma" pitchFamily="34" charset="0"/>
              </a:rPr>
              <a:t> </a:t>
            </a:r>
            <a:r>
              <a:rPr lang="it-IT" sz="3600" dirty="0" err="1" smtClean="0">
                <a:effectLst/>
                <a:latin typeface="Tahoma" pitchFamily="34" charset="0"/>
                <a:ea typeface="Tahoma" pitchFamily="34" charset="0"/>
                <a:cs typeface="Tahoma" pitchFamily="34" charset="0"/>
              </a:rPr>
              <a:t>strategies</a:t>
            </a:r>
            <a:r>
              <a:rPr lang="it-IT" sz="3600" dirty="0" smtClean="0">
                <a:effectLst/>
                <a:latin typeface="Tahoma" pitchFamily="34" charset="0"/>
                <a:ea typeface="Tahoma" pitchFamily="34" charset="0"/>
                <a:cs typeface="Tahoma" pitchFamily="34" charset="0"/>
              </a:rPr>
              <a:t> in </a:t>
            </a:r>
            <a:r>
              <a:rPr lang="it-IT" sz="3600" dirty="0" err="1" smtClean="0">
                <a:effectLst/>
                <a:latin typeface="Tahoma" pitchFamily="34" charset="0"/>
                <a:ea typeface="Tahoma" pitchFamily="34" charset="0"/>
                <a:cs typeface="Tahoma" pitchFamily="34" charset="0"/>
              </a:rPr>
              <a:t>ports</a:t>
            </a:r>
            <a:r>
              <a:rPr lang="it-IT" sz="3600" dirty="0" smtClean="0">
                <a:effectLst/>
                <a:latin typeface="Tahoma" pitchFamily="34" charset="0"/>
                <a:ea typeface="Tahoma" pitchFamily="34" charset="0"/>
                <a:cs typeface="Tahoma" pitchFamily="34" charset="0"/>
              </a:rPr>
              <a:t> </a:t>
            </a:r>
            <a:endParaRPr lang="it-IT" sz="3600" dirty="0">
              <a:effectLst/>
              <a:latin typeface="Tahoma" pitchFamily="34" charset="0"/>
              <a:ea typeface="Tahoma" pitchFamily="34" charset="0"/>
              <a:cs typeface="Tahoma" pitchFamily="34" charset="0"/>
            </a:endParaRPr>
          </a:p>
        </p:txBody>
      </p:sp>
      <p:sp>
        <p:nvSpPr>
          <p:cNvPr id="3" name="Sottotitolo 2"/>
          <p:cNvSpPr>
            <a:spLocks noGrp="1"/>
          </p:cNvSpPr>
          <p:nvPr>
            <p:ph type="subTitle" idx="1"/>
          </p:nvPr>
        </p:nvSpPr>
        <p:spPr>
          <a:xfrm>
            <a:off x="611560" y="3573016"/>
            <a:ext cx="8215064" cy="3024336"/>
          </a:xfrm>
        </p:spPr>
        <p:txBody>
          <a:bodyPr>
            <a:noAutofit/>
          </a:bodyPr>
          <a:lstStyle/>
          <a:p>
            <a:pPr algn="ctr"/>
            <a:endParaRPr lang="it-IT" sz="1800" b="1" dirty="0" smtClean="0">
              <a:latin typeface="Tahoma" pitchFamily="34" charset="0"/>
              <a:ea typeface="Tahoma" pitchFamily="34" charset="0"/>
              <a:cs typeface="Tahoma" pitchFamily="34" charset="0"/>
            </a:endParaRPr>
          </a:p>
          <a:p>
            <a:pPr algn="ctr"/>
            <a:r>
              <a:rPr lang="it-IT" sz="1800" b="1" dirty="0" smtClean="0">
                <a:latin typeface="Tahoma" pitchFamily="34" charset="0"/>
                <a:ea typeface="Tahoma" pitchFamily="34" charset="0"/>
                <a:cs typeface="Tahoma" pitchFamily="34" charset="0"/>
              </a:rPr>
              <a:t>Maria </a:t>
            </a:r>
            <a:r>
              <a:rPr lang="it-IT" sz="1800" b="1" dirty="0" err="1" smtClean="0">
                <a:latin typeface="Tahoma" pitchFamily="34" charset="0"/>
                <a:ea typeface="Tahoma" pitchFamily="34" charset="0"/>
                <a:cs typeface="Tahoma" pitchFamily="34" charset="0"/>
              </a:rPr>
              <a:t>Inés</a:t>
            </a:r>
            <a:r>
              <a:rPr lang="it-IT" sz="1800" b="1" dirty="0" smtClean="0">
                <a:latin typeface="Tahoma" pitchFamily="34" charset="0"/>
                <a:ea typeface="Tahoma" pitchFamily="34" charset="0"/>
                <a:cs typeface="Tahoma" pitchFamily="34" charset="0"/>
              </a:rPr>
              <a:t> </a:t>
            </a:r>
            <a:r>
              <a:rPr lang="it-IT" sz="1800" b="1" dirty="0" err="1" smtClean="0">
                <a:latin typeface="Tahoma" pitchFamily="34" charset="0"/>
                <a:ea typeface="Tahoma" pitchFamily="34" charset="0"/>
                <a:cs typeface="Tahoma" pitchFamily="34" charset="0"/>
              </a:rPr>
              <a:t>Cusano</a:t>
            </a:r>
            <a:endParaRPr lang="it-IT" sz="1800" b="1" dirty="0" smtClean="0">
              <a:latin typeface="Tahoma" pitchFamily="34" charset="0"/>
              <a:ea typeface="Tahoma" pitchFamily="34" charset="0"/>
              <a:cs typeface="Tahoma" pitchFamily="34" charset="0"/>
            </a:endParaRPr>
          </a:p>
          <a:p>
            <a:pPr algn="ctr"/>
            <a:r>
              <a:rPr lang="it-IT" sz="1800" b="1" dirty="0" err="1" smtClean="0">
                <a:latin typeface="Tahoma" pitchFamily="34" charset="0"/>
                <a:ea typeface="Tahoma" pitchFamily="34" charset="0"/>
                <a:cs typeface="Tahoma" pitchFamily="34" charset="0"/>
              </a:rPr>
              <a:t>PhD</a:t>
            </a:r>
            <a:r>
              <a:rPr lang="it-IT" sz="1800" b="1" dirty="0" smtClean="0">
                <a:latin typeface="Tahoma" pitchFamily="34" charset="0"/>
                <a:ea typeface="Tahoma" pitchFamily="34" charset="0"/>
                <a:cs typeface="Tahoma" pitchFamily="34" charset="0"/>
              </a:rPr>
              <a:t> </a:t>
            </a:r>
            <a:r>
              <a:rPr lang="it-IT" sz="1800" b="1" dirty="0" err="1" smtClean="0">
                <a:latin typeface="Tahoma" pitchFamily="34" charset="0"/>
                <a:ea typeface="Tahoma" pitchFamily="34" charset="0"/>
                <a:cs typeface="Tahoma" pitchFamily="34" charset="0"/>
              </a:rPr>
              <a:t>student</a:t>
            </a:r>
            <a:endParaRPr lang="it-IT" sz="1800" b="1" dirty="0" smtClean="0">
              <a:latin typeface="Tahoma" pitchFamily="34" charset="0"/>
              <a:ea typeface="Tahoma" pitchFamily="34" charset="0"/>
              <a:cs typeface="Tahoma" pitchFamily="34" charset="0"/>
            </a:endParaRPr>
          </a:p>
          <a:p>
            <a:pPr algn="ctr"/>
            <a:endParaRPr lang="it-IT" sz="1800" b="1" dirty="0">
              <a:latin typeface="Tahoma" pitchFamily="34" charset="0"/>
              <a:ea typeface="Tahoma" pitchFamily="34" charset="0"/>
              <a:cs typeface="Tahoma" pitchFamily="34" charset="0"/>
            </a:endParaRPr>
          </a:p>
          <a:p>
            <a:pPr algn="ctr"/>
            <a:r>
              <a:rPr lang="en-US" sz="1800" b="1" dirty="0" smtClean="0">
                <a:latin typeface="Tahoma" pitchFamily="34" charset="0"/>
                <a:ea typeface="Tahoma" pitchFamily="34" charset="0"/>
                <a:cs typeface="Tahoma" pitchFamily="34" charset="0"/>
              </a:rPr>
              <a:t>University </a:t>
            </a:r>
            <a:r>
              <a:rPr lang="en-US" sz="1800" b="1" dirty="0">
                <a:latin typeface="Tahoma" pitchFamily="34" charset="0"/>
                <a:ea typeface="Tahoma" pitchFamily="34" charset="0"/>
                <a:cs typeface="Tahoma" pitchFamily="34" charset="0"/>
              </a:rPr>
              <a:t>of </a:t>
            </a:r>
            <a:r>
              <a:rPr lang="en-US" sz="1800" b="1" dirty="0" err="1" smtClean="0">
                <a:latin typeface="Tahoma" pitchFamily="34" charset="0"/>
                <a:ea typeface="Tahoma" pitchFamily="34" charset="0"/>
                <a:cs typeface="Tahoma" pitchFamily="34" charset="0"/>
              </a:rPr>
              <a:t>Genova</a:t>
            </a:r>
            <a:endParaRPr lang="en-US" sz="1800" b="1" dirty="0" smtClean="0">
              <a:latin typeface="Tahoma" pitchFamily="34" charset="0"/>
              <a:ea typeface="Tahoma" pitchFamily="34" charset="0"/>
              <a:cs typeface="Tahoma" pitchFamily="34" charset="0"/>
            </a:endParaRPr>
          </a:p>
          <a:p>
            <a:endParaRPr lang="en-US" sz="1800" b="1" dirty="0">
              <a:latin typeface="Tahoma" pitchFamily="34" charset="0"/>
              <a:ea typeface="Tahoma" pitchFamily="34" charset="0"/>
              <a:cs typeface="Tahoma" pitchFamily="34" charset="0"/>
            </a:endParaRPr>
          </a:p>
          <a:p>
            <a:pPr algn="ctr"/>
            <a:r>
              <a:rPr lang="en-US" sz="1800" b="1" dirty="0" smtClean="0">
                <a:latin typeface="Tahoma" pitchFamily="34" charset="0"/>
                <a:ea typeface="Tahoma" pitchFamily="34" charset="0"/>
                <a:cs typeface="Tahoma" pitchFamily="34" charset="0"/>
              </a:rPr>
              <a:t>XV </a:t>
            </a:r>
            <a:r>
              <a:rPr lang="en-US" sz="1800" b="1" dirty="0">
                <a:latin typeface="Tahoma" pitchFamily="34" charset="0"/>
                <a:ea typeface="Tahoma" pitchFamily="34" charset="0"/>
                <a:cs typeface="Tahoma" pitchFamily="34" charset="0"/>
              </a:rPr>
              <a:t>Conference of the Italian Association of </a:t>
            </a:r>
            <a:r>
              <a:rPr lang="en-US" sz="1800" b="1" dirty="0" smtClean="0">
                <a:latin typeface="Tahoma" pitchFamily="34" charset="0"/>
                <a:ea typeface="Tahoma" pitchFamily="34" charset="0"/>
                <a:cs typeface="Tahoma" pitchFamily="34" charset="0"/>
              </a:rPr>
              <a:t>Transport </a:t>
            </a:r>
            <a:r>
              <a:rPr lang="it-IT" sz="1800" b="1" dirty="0" err="1" smtClean="0">
                <a:latin typeface="Tahoma" pitchFamily="34" charset="0"/>
                <a:ea typeface="Tahoma" pitchFamily="34" charset="0"/>
                <a:cs typeface="Tahoma" pitchFamily="34" charset="0"/>
              </a:rPr>
              <a:t>Economists</a:t>
            </a:r>
            <a:r>
              <a:rPr lang="it-IT" sz="1800" b="1" dirty="0" smtClean="0">
                <a:latin typeface="Tahoma" pitchFamily="34" charset="0"/>
                <a:ea typeface="Tahoma" pitchFamily="34" charset="0"/>
                <a:cs typeface="Tahoma" pitchFamily="34" charset="0"/>
              </a:rPr>
              <a:t> (SIET)</a:t>
            </a:r>
          </a:p>
          <a:p>
            <a:pPr algn="ctr"/>
            <a:r>
              <a:rPr lang="it-IT" sz="1800" b="1" dirty="0" err="1" smtClean="0">
                <a:latin typeface="Tahoma" pitchFamily="34" charset="0"/>
                <a:ea typeface="Tahoma" pitchFamily="34" charset="0"/>
                <a:cs typeface="Tahoma" pitchFamily="34" charset="0"/>
              </a:rPr>
              <a:t>Venice</a:t>
            </a:r>
            <a:r>
              <a:rPr lang="it-IT" sz="1800" b="1" dirty="0" smtClean="0">
                <a:latin typeface="Tahoma" pitchFamily="34" charset="0"/>
                <a:ea typeface="Tahoma" pitchFamily="34" charset="0"/>
                <a:cs typeface="Tahoma" pitchFamily="34" charset="0"/>
              </a:rPr>
              <a:t>, </a:t>
            </a:r>
            <a:r>
              <a:rPr lang="it-IT" sz="1800" b="1" dirty="0">
                <a:latin typeface="Tahoma" pitchFamily="34" charset="0"/>
                <a:ea typeface="Tahoma" pitchFamily="34" charset="0"/>
                <a:cs typeface="Tahoma" pitchFamily="34" charset="0"/>
              </a:rPr>
              <a:t>Italy, </a:t>
            </a:r>
            <a:r>
              <a:rPr lang="it-IT" sz="1800" b="1" dirty="0" smtClean="0">
                <a:latin typeface="Tahoma" pitchFamily="34" charset="0"/>
                <a:ea typeface="Tahoma" pitchFamily="34" charset="0"/>
                <a:cs typeface="Tahoma" pitchFamily="34" charset="0"/>
              </a:rPr>
              <a:t>18-20 </a:t>
            </a:r>
            <a:r>
              <a:rPr lang="it-IT" sz="1800" b="1" dirty="0" err="1">
                <a:latin typeface="Tahoma" pitchFamily="34" charset="0"/>
                <a:ea typeface="Tahoma" pitchFamily="34" charset="0"/>
                <a:cs typeface="Tahoma" pitchFamily="34" charset="0"/>
              </a:rPr>
              <a:t>June</a:t>
            </a:r>
            <a:r>
              <a:rPr lang="it-IT" sz="1800" b="1" dirty="0">
                <a:latin typeface="Tahoma" pitchFamily="34" charset="0"/>
                <a:ea typeface="Tahoma" pitchFamily="34" charset="0"/>
                <a:cs typeface="Tahoma" pitchFamily="34" charset="0"/>
              </a:rPr>
              <a:t> </a:t>
            </a:r>
            <a:r>
              <a:rPr lang="it-IT" sz="1800" b="1" dirty="0" smtClean="0">
                <a:latin typeface="Tahoma" pitchFamily="34" charset="0"/>
                <a:ea typeface="Tahoma" pitchFamily="34" charset="0"/>
                <a:cs typeface="Tahoma" pitchFamily="34" charset="0"/>
              </a:rPr>
              <a:t>2013</a:t>
            </a:r>
            <a:endParaRPr lang="it-IT" sz="1800" b="1" dirty="0">
              <a:latin typeface="Tahoma" pitchFamily="34" charset="0"/>
              <a:ea typeface="Tahoma" pitchFamily="34" charset="0"/>
              <a:cs typeface="Tahoma"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88640"/>
            <a:ext cx="955154" cy="316467"/>
          </a:xfrm>
          <a:prstGeom prst="round2DiagRect">
            <a:avLst>
              <a:gd name="adj1" fmla="val 16667"/>
              <a:gd name="adj2" fmla="val 0"/>
            </a:avLst>
          </a:prstGeom>
          <a:ln w="88900" cap="sq">
            <a:solidFill>
              <a:srgbClr val="FFFFFF"/>
            </a:solidFill>
            <a:miter lim="800000"/>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5" name="Picture 3"/>
          <p:cNvPicPr>
            <a:picLocks noChangeAspect="1" noChangeArrowheads="1"/>
          </p:cNvPicPr>
          <p:nvPr/>
        </p:nvPicPr>
        <p:blipFill>
          <a:blip r:embed="rId3" cstate="print">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223215" y="188640"/>
            <a:ext cx="604369" cy="397999"/>
          </a:xfrm>
          <a:prstGeom prst="round2DiagRect">
            <a:avLst>
              <a:gd name="adj1" fmla="val 16667"/>
              <a:gd name="adj2" fmla="val 0"/>
            </a:avLst>
          </a:prstGeom>
          <a:ln w="88900" cap="sq">
            <a:solidFill>
              <a:srgbClr val="FFFFFF"/>
            </a:solidFill>
            <a:miter lim="800000"/>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6" name="Afbeelding 13" descr="T-NET_logo"/>
          <p:cNvPicPr/>
          <p:nvPr/>
        </p:nvPicPr>
        <p:blipFill>
          <a:blip r:embed="rId5" cstate="print"/>
          <a:srcRect/>
          <a:stretch>
            <a:fillRect/>
          </a:stretch>
        </p:blipFill>
        <p:spPr bwMode="auto">
          <a:xfrm>
            <a:off x="7026955" y="6092678"/>
            <a:ext cx="1907704" cy="57606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88471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576064"/>
          </a:xfrm>
        </p:spPr>
        <p:txBody>
          <a:bodyPr>
            <a:noAutofit/>
          </a:bodyPr>
          <a:lstStyle/>
          <a:p>
            <a:r>
              <a:rPr lang="it-IT" sz="2800" dirty="0" smtClean="0">
                <a:latin typeface="Tahoma" pitchFamily="34" charset="0"/>
                <a:ea typeface="Tahoma" pitchFamily="34" charset="0"/>
                <a:cs typeface="Tahoma" pitchFamily="34" charset="0"/>
              </a:rPr>
              <a:t>Green </a:t>
            </a:r>
            <a:r>
              <a:rPr lang="it-IT" sz="2800" dirty="0" err="1" smtClean="0">
                <a:latin typeface="Tahoma" pitchFamily="34" charset="0"/>
                <a:ea typeface="Tahoma" pitchFamily="34" charset="0"/>
                <a:cs typeface="Tahoma" pitchFamily="34" charset="0"/>
              </a:rPr>
              <a:t>spill</a:t>
            </a:r>
            <a:r>
              <a:rPr lang="it-IT" sz="2800" dirty="0" smtClean="0">
                <a:latin typeface="Tahoma" pitchFamily="34" charset="0"/>
                <a:ea typeface="Tahoma" pitchFamily="34" charset="0"/>
                <a:cs typeface="Tahoma" pitchFamily="34" charset="0"/>
              </a:rPr>
              <a:t> </a:t>
            </a:r>
            <a:r>
              <a:rPr lang="it-IT" sz="2800" dirty="0" err="1" smtClean="0">
                <a:latin typeface="Tahoma" pitchFamily="34" charset="0"/>
                <a:ea typeface="Tahoma" pitchFamily="34" charset="0"/>
                <a:cs typeface="Tahoma" pitchFamily="34" charset="0"/>
              </a:rPr>
              <a:t>overs</a:t>
            </a:r>
            <a:r>
              <a:rPr lang="it-IT" sz="2800" dirty="0" smtClean="0">
                <a:latin typeface="Tahoma" pitchFamily="34" charset="0"/>
                <a:ea typeface="Tahoma" pitchFamily="34" charset="0"/>
                <a:cs typeface="Tahoma" pitchFamily="34" charset="0"/>
              </a:rPr>
              <a:t> </a:t>
            </a:r>
            <a:r>
              <a:rPr lang="it-IT" sz="2800" dirty="0" err="1" smtClean="0">
                <a:latin typeface="Tahoma" pitchFamily="34" charset="0"/>
                <a:ea typeface="Tahoma" pitchFamily="34" charset="0"/>
                <a:cs typeface="Tahoma" pitchFamily="34" charset="0"/>
              </a:rPr>
              <a:t>for</a:t>
            </a:r>
            <a:r>
              <a:rPr lang="it-IT" sz="2800" dirty="0" smtClean="0">
                <a:latin typeface="Tahoma" pitchFamily="34" charset="0"/>
                <a:ea typeface="Tahoma" pitchFamily="34" charset="0"/>
                <a:cs typeface="Tahoma" pitchFamily="34" charset="0"/>
              </a:rPr>
              <a:t> </a:t>
            </a:r>
            <a:r>
              <a:rPr lang="it-IT" sz="2800" dirty="0" err="1" smtClean="0">
                <a:latin typeface="Tahoma" pitchFamily="34" charset="0"/>
                <a:ea typeface="Tahoma" pitchFamily="34" charset="0"/>
                <a:cs typeface="Tahoma" pitchFamily="34" charset="0"/>
              </a:rPr>
              <a:t>sustainable</a:t>
            </a:r>
            <a:r>
              <a:rPr lang="it-IT" sz="2800" dirty="0" smtClean="0">
                <a:latin typeface="Tahoma" pitchFamily="34" charset="0"/>
                <a:ea typeface="Tahoma" pitchFamily="34" charset="0"/>
                <a:cs typeface="Tahoma" pitchFamily="34" charset="0"/>
              </a:rPr>
              <a:t> </a:t>
            </a:r>
            <a:r>
              <a:rPr lang="it-IT" sz="2800" dirty="0" err="1" smtClean="0">
                <a:latin typeface="Tahoma" pitchFamily="34" charset="0"/>
                <a:ea typeface="Tahoma" pitchFamily="34" charset="0"/>
                <a:cs typeface="Tahoma" pitchFamily="34" charset="0"/>
              </a:rPr>
              <a:t>development</a:t>
            </a:r>
            <a:r>
              <a:rPr lang="it-IT" sz="2800" dirty="0" smtClean="0">
                <a:latin typeface="Tahoma" pitchFamily="34" charset="0"/>
                <a:ea typeface="Tahoma" pitchFamily="34" charset="0"/>
                <a:cs typeface="Tahoma" pitchFamily="34" charset="0"/>
              </a:rPr>
              <a:t>?</a:t>
            </a:r>
            <a:endParaRPr lang="it-IT" sz="2800" dirty="0">
              <a:latin typeface="Tahoma" pitchFamily="34" charset="0"/>
              <a:ea typeface="Tahoma" pitchFamily="34" charset="0"/>
              <a:cs typeface="Tahoma" pitchFamily="34" charset="0"/>
            </a:endParaRPr>
          </a:p>
        </p:txBody>
      </p:sp>
      <p:sp>
        <p:nvSpPr>
          <p:cNvPr id="3" name="Segnaposto contenuto 2"/>
          <p:cNvSpPr>
            <a:spLocks noGrp="1"/>
          </p:cNvSpPr>
          <p:nvPr>
            <p:ph idx="1"/>
          </p:nvPr>
        </p:nvSpPr>
        <p:spPr>
          <a:xfrm>
            <a:off x="457200" y="836712"/>
            <a:ext cx="8229600" cy="5688632"/>
          </a:xfrm>
        </p:spPr>
        <p:txBody>
          <a:bodyPr>
            <a:normAutofit/>
          </a:bodyPr>
          <a:lstStyle/>
          <a:p>
            <a:pPr>
              <a:buNone/>
            </a:pPr>
            <a:r>
              <a:rPr lang="en-US" sz="1800" dirty="0" smtClean="0">
                <a:latin typeface="Tahoma" pitchFamily="34" charset="0"/>
                <a:ea typeface="Tahoma" pitchFamily="34" charset="0"/>
                <a:cs typeface="Tahoma" pitchFamily="34" charset="0"/>
              </a:rPr>
              <a:t>Environmental awareness can have a cumulative nature and it can create spill </a:t>
            </a:r>
          </a:p>
          <a:p>
            <a:pPr>
              <a:buNone/>
            </a:pPr>
            <a:r>
              <a:rPr lang="en-US" sz="1800" dirty="0" smtClean="0">
                <a:latin typeface="Tahoma" pitchFamily="34" charset="0"/>
                <a:ea typeface="Tahoma" pitchFamily="34" charset="0"/>
                <a:cs typeface="Tahoma" pitchFamily="34" charset="0"/>
              </a:rPr>
              <a:t>over effects. Once a company starts to address environmental matters in one </a:t>
            </a:r>
          </a:p>
          <a:p>
            <a:pPr>
              <a:buNone/>
            </a:pPr>
            <a:r>
              <a:rPr lang="en-US" sz="1800" dirty="0" smtClean="0">
                <a:latin typeface="Tahoma" pitchFamily="34" charset="0"/>
                <a:ea typeface="Tahoma" pitchFamily="34" charset="0"/>
                <a:cs typeface="Tahoma" pitchFamily="34" charset="0"/>
              </a:rPr>
              <a:t>area, the interdependent nature of ecological and physical elements can lead </a:t>
            </a:r>
          </a:p>
          <a:p>
            <a:pPr>
              <a:buNone/>
            </a:pPr>
            <a:r>
              <a:rPr lang="en-US" sz="1800" dirty="0" smtClean="0">
                <a:latin typeface="Tahoma" pitchFamily="34" charset="0"/>
                <a:ea typeface="Tahoma" pitchFamily="34" charset="0"/>
                <a:cs typeface="Tahoma" pitchFamily="34" charset="0"/>
              </a:rPr>
              <a:t>towards even broader responses. </a:t>
            </a:r>
          </a:p>
          <a:p>
            <a:pPr>
              <a:buNone/>
            </a:pPr>
            <a:endParaRPr lang="en-US" sz="1800" dirty="0" smtClean="0">
              <a:latin typeface="Tahoma" pitchFamily="34" charset="0"/>
              <a:ea typeface="Tahoma" pitchFamily="34" charset="0"/>
              <a:cs typeface="Tahoma" pitchFamily="34" charset="0"/>
            </a:endParaRPr>
          </a:p>
          <a:p>
            <a:pPr>
              <a:buNone/>
            </a:pPr>
            <a:r>
              <a:rPr lang="en-US" sz="1800" dirty="0" smtClean="0">
                <a:latin typeface="Tahoma" pitchFamily="34" charset="0"/>
                <a:ea typeface="Tahoma" pitchFamily="34" charset="0"/>
                <a:cs typeface="Tahoma" pitchFamily="34" charset="0"/>
              </a:rPr>
              <a:t>Spill over between:  - different ports in the same range</a:t>
            </a:r>
          </a:p>
          <a:p>
            <a:pPr>
              <a:buNone/>
            </a:pPr>
            <a:r>
              <a:rPr lang="en-US" sz="1800" dirty="0" smtClean="0">
                <a:latin typeface="Tahoma" pitchFamily="34" charset="0"/>
                <a:ea typeface="Tahoma" pitchFamily="34" charset="0"/>
                <a:cs typeface="Tahoma" pitchFamily="34" charset="0"/>
              </a:rPr>
              <a:t>                             - different sectors in one port                        future work</a:t>
            </a:r>
          </a:p>
          <a:p>
            <a:pPr>
              <a:buNone/>
            </a:pPr>
            <a:r>
              <a:rPr lang="en-US" sz="1800" dirty="0" smtClean="0">
                <a:latin typeface="Tahoma" pitchFamily="34" charset="0"/>
                <a:ea typeface="Tahoma" pitchFamily="34" charset="0"/>
                <a:cs typeface="Tahoma" pitchFamily="34" charset="0"/>
              </a:rPr>
              <a:t>                             -  city policies that expand to the port </a:t>
            </a:r>
          </a:p>
          <a:p>
            <a:pPr>
              <a:buNone/>
            </a:pPr>
            <a:endParaRPr lang="en-US" sz="1800" dirty="0" smtClean="0">
              <a:latin typeface="Tahoma" pitchFamily="34" charset="0"/>
              <a:ea typeface="Tahoma" pitchFamily="34" charset="0"/>
              <a:cs typeface="Tahoma" pitchFamily="34" charset="0"/>
            </a:endParaRPr>
          </a:p>
          <a:p>
            <a:r>
              <a:rPr lang="en-US" sz="1800" dirty="0" smtClean="0">
                <a:latin typeface="Tahoma" pitchFamily="34" charset="0"/>
                <a:ea typeface="Tahoma" pitchFamily="34" charset="0"/>
                <a:cs typeface="Tahoma" pitchFamily="34" charset="0"/>
              </a:rPr>
              <a:t>Some ports have differentiated their dues in order to provide incentives to </a:t>
            </a:r>
          </a:p>
          <a:p>
            <a:pPr>
              <a:buNone/>
            </a:pPr>
            <a:r>
              <a:rPr lang="en-US" sz="1800" dirty="0" smtClean="0">
                <a:latin typeface="Tahoma" pitchFamily="34" charset="0"/>
                <a:ea typeface="Tahoma" pitchFamily="34" charset="0"/>
                <a:cs typeface="Tahoma" pitchFamily="34" charset="0"/>
              </a:rPr>
              <a:t>ship-owners to use environmentally benign technologies and fuels- Risk: they </a:t>
            </a:r>
          </a:p>
          <a:p>
            <a:pPr>
              <a:buNone/>
            </a:pPr>
            <a:r>
              <a:rPr lang="en-US" sz="1800" dirty="0" smtClean="0">
                <a:latin typeface="Tahoma" pitchFamily="34" charset="0"/>
                <a:ea typeface="Tahoma" pitchFamily="34" charset="0"/>
                <a:cs typeface="Tahoma" pitchFamily="34" charset="0"/>
              </a:rPr>
              <a:t>might lose clients, opportunity: boost greener development </a:t>
            </a:r>
          </a:p>
          <a:p>
            <a:pPr>
              <a:buNone/>
            </a:pPr>
            <a:endParaRPr lang="en-US" sz="1800" dirty="0" smtClean="0">
              <a:latin typeface="Tahoma" pitchFamily="34" charset="0"/>
              <a:ea typeface="Tahoma" pitchFamily="34" charset="0"/>
              <a:cs typeface="Tahoma" pitchFamily="34" charset="0"/>
            </a:endParaRPr>
          </a:p>
          <a:p>
            <a:pPr>
              <a:buNone/>
            </a:pPr>
            <a:endParaRPr lang="en-US" sz="1800" dirty="0" smtClean="0">
              <a:latin typeface="Tahoma" pitchFamily="34" charset="0"/>
              <a:ea typeface="Tahoma" pitchFamily="34" charset="0"/>
              <a:cs typeface="Tahoma" pitchFamily="34" charset="0"/>
            </a:endParaRPr>
          </a:p>
          <a:p>
            <a:pPr>
              <a:buNone/>
            </a:pPr>
            <a:endParaRPr lang="en-US" sz="1800" dirty="0" smtClean="0">
              <a:latin typeface="Tahoma" pitchFamily="34" charset="0"/>
              <a:ea typeface="Tahoma" pitchFamily="34" charset="0"/>
              <a:cs typeface="Tahoma" pitchFamily="34" charset="0"/>
            </a:endParaRPr>
          </a:p>
        </p:txBody>
      </p:sp>
      <p:pic>
        <p:nvPicPr>
          <p:cNvPr id="11" name="Picture 2" descr="C:\Users\Ines\Desktop\PhD\LRF collegium\Coastal eco cities\Pics\8082362-green-city.jpg"/>
          <p:cNvPicPr>
            <a:picLocks noChangeAspect="1" noChangeArrowheads="1"/>
          </p:cNvPicPr>
          <p:nvPr/>
        </p:nvPicPr>
        <p:blipFill>
          <a:blip r:embed="rId2" cstate="print"/>
          <a:srcRect/>
          <a:stretch>
            <a:fillRect/>
          </a:stretch>
        </p:blipFill>
        <p:spPr bwMode="auto">
          <a:xfrm>
            <a:off x="467544" y="4869160"/>
            <a:ext cx="1902082" cy="1800200"/>
          </a:xfrm>
          <a:prstGeom prst="rect">
            <a:avLst/>
          </a:prstGeom>
          <a:noFill/>
        </p:spPr>
      </p:pic>
      <p:sp>
        <p:nvSpPr>
          <p:cNvPr id="4" name="Parentesi graffa chiusa 3"/>
          <p:cNvSpPr/>
          <p:nvPr/>
        </p:nvSpPr>
        <p:spPr>
          <a:xfrm>
            <a:off x="6228184" y="2564904"/>
            <a:ext cx="1080120" cy="9361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3625772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8229600" cy="564672"/>
          </a:xfrm>
        </p:spPr>
        <p:txBody>
          <a:bodyPr>
            <a:normAutofit fontScale="90000"/>
          </a:bodyPr>
          <a:lstStyle/>
          <a:p>
            <a:r>
              <a:rPr lang="it-IT" dirty="0" err="1" smtClean="0">
                <a:solidFill>
                  <a:schemeClr val="accent1">
                    <a:lumMod val="75000"/>
                  </a:schemeClr>
                </a:solidFill>
                <a:latin typeface="Tahoma" pitchFamily="34" charset="0"/>
                <a:ea typeface="Tahoma" pitchFamily="34" charset="0"/>
                <a:cs typeface="Tahoma" pitchFamily="34" charset="0"/>
              </a:rPr>
              <a:t>Conclusions</a:t>
            </a:r>
            <a:r>
              <a:rPr lang="it-IT" dirty="0" smtClean="0">
                <a:solidFill>
                  <a:schemeClr val="accent1">
                    <a:lumMod val="75000"/>
                  </a:schemeClr>
                </a:solidFill>
                <a:latin typeface="Tahoma" pitchFamily="34" charset="0"/>
                <a:ea typeface="Tahoma" pitchFamily="34" charset="0"/>
                <a:cs typeface="Tahoma" pitchFamily="34" charset="0"/>
              </a:rPr>
              <a:t> and future work</a:t>
            </a:r>
            <a:endParaRPr lang="it-IT" dirty="0">
              <a:solidFill>
                <a:schemeClr val="accent1">
                  <a:lumMod val="75000"/>
                </a:schemeClr>
              </a:solidFill>
              <a:latin typeface="Tahoma" pitchFamily="34" charset="0"/>
              <a:ea typeface="Tahoma" pitchFamily="34" charset="0"/>
              <a:cs typeface="Tahoma" pitchFamily="34" charset="0"/>
            </a:endParaRPr>
          </a:p>
        </p:txBody>
      </p:sp>
      <p:sp>
        <p:nvSpPr>
          <p:cNvPr id="5" name="Segnaposto contenuto 4"/>
          <p:cNvSpPr>
            <a:spLocks noGrp="1"/>
          </p:cNvSpPr>
          <p:nvPr>
            <p:ph idx="1"/>
          </p:nvPr>
        </p:nvSpPr>
        <p:spPr>
          <a:xfrm>
            <a:off x="457200" y="1052736"/>
            <a:ext cx="8229600" cy="5271864"/>
          </a:xfrm>
        </p:spPr>
        <p:txBody>
          <a:bodyPr>
            <a:normAutofit/>
          </a:bodyPr>
          <a:lstStyle/>
          <a:p>
            <a:r>
              <a:rPr lang="en-US" sz="1800" dirty="0" smtClean="0">
                <a:latin typeface="Tahoma" panose="020B0604030504040204" pitchFamily="34" charset="0"/>
                <a:ea typeface="Tahoma" panose="020B0604030504040204" pitchFamily="34" charset="0"/>
                <a:cs typeface="Tahoma" panose="020B0604030504040204" pitchFamily="34" charset="0"/>
              </a:rPr>
              <a:t>Considering the amount and range of the environmental issues that are affected by the different port activities, there is a </a:t>
            </a:r>
            <a:r>
              <a:rPr lang="en-US" sz="1800" b="1" dirty="0" smtClean="0">
                <a:latin typeface="Tahoma" panose="020B0604030504040204" pitchFamily="34" charset="0"/>
                <a:ea typeface="Tahoma" panose="020B0604030504040204" pitchFamily="34" charset="0"/>
                <a:cs typeface="Tahoma" panose="020B0604030504040204" pitchFamily="34" charset="0"/>
              </a:rPr>
              <a:t>need to formulate a mix of policy instruments. </a:t>
            </a:r>
          </a:p>
          <a:p>
            <a:pPr marL="0" indent="0">
              <a:buNone/>
            </a:pPr>
            <a:endParaRPr lang="en-US" sz="1800" b="1" dirty="0" smtClean="0">
              <a:latin typeface="Tahoma" panose="020B0604030504040204" pitchFamily="34" charset="0"/>
              <a:ea typeface="Tahoma" panose="020B0604030504040204" pitchFamily="34" charset="0"/>
              <a:cs typeface="Tahoma" panose="020B0604030504040204" pitchFamily="34" charset="0"/>
            </a:endParaRPr>
          </a:p>
          <a:p>
            <a:r>
              <a:rPr lang="en-US" sz="1800" dirty="0" smtClean="0">
                <a:latin typeface="Tahoma" panose="020B0604030504040204" pitchFamily="34" charset="0"/>
                <a:ea typeface="Tahoma" panose="020B0604030504040204" pitchFamily="34" charset="0"/>
                <a:cs typeface="Tahoma" panose="020B0604030504040204" pitchFamily="34" charset="0"/>
              </a:rPr>
              <a:t>While on the one hand it is believed that more international regulations are necessary, the best practices show that is very effective to apply environmental policies at a province-region-state level because the initiatives are reinforced with a normative law that has punitive nature. </a:t>
            </a:r>
          </a:p>
          <a:p>
            <a:endParaRPr lang="en-US" sz="1800" dirty="0">
              <a:latin typeface="Tahoma" panose="020B0604030504040204" pitchFamily="34" charset="0"/>
              <a:ea typeface="Tahoma" panose="020B0604030504040204" pitchFamily="34" charset="0"/>
              <a:cs typeface="Tahoma" panose="020B0604030504040204" pitchFamily="34" charset="0"/>
            </a:endParaRPr>
          </a:p>
          <a:p>
            <a:r>
              <a:rPr lang="en-US" sz="1800" dirty="0" smtClean="0">
                <a:latin typeface="Tahoma" panose="020B0604030504040204" pitchFamily="34" charset="0"/>
                <a:ea typeface="Tahoma" panose="020B0604030504040204" pitchFamily="34" charset="0"/>
                <a:cs typeface="Tahoma" panose="020B0604030504040204" pitchFamily="34" charset="0"/>
              </a:rPr>
              <a:t>There is a need to coordinate policies at different levels, exchange insights on the process that lead some cases to become best practices and enhance the communication with the hosting cities (and its inhabitants) </a:t>
            </a:r>
          </a:p>
          <a:p>
            <a:pPr marL="0" indent="0">
              <a:buNone/>
            </a:pPr>
            <a:endParaRPr lang="en-US" sz="1800" dirty="0" smtClean="0">
              <a:latin typeface="Tahoma" panose="020B0604030504040204" pitchFamily="34" charset="0"/>
              <a:ea typeface="Tahoma" panose="020B0604030504040204" pitchFamily="34" charset="0"/>
              <a:cs typeface="Tahoma" panose="020B0604030504040204" pitchFamily="34" charset="0"/>
            </a:endParaRPr>
          </a:p>
          <a:p>
            <a:r>
              <a:rPr lang="en-US" sz="1800" dirty="0" smtClean="0">
                <a:latin typeface="Tahoma" panose="020B0604030504040204" pitchFamily="34" charset="0"/>
                <a:ea typeface="Tahoma" panose="020B0604030504040204" pitchFamily="34" charset="0"/>
                <a:cs typeface="Tahoma" panose="020B0604030504040204" pitchFamily="34" charset="0"/>
              </a:rPr>
              <a:t>The main goal:  establish integrated sustainable policies that might start in the port or in the city but which ultimate goals is achieving a sustainable development of the overall city or region as the environmental challenges that are being faced don’t recognize territorial boundaries. </a:t>
            </a:r>
          </a:p>
          <a:p>
            <a:pPr marL="0" indent="0">
              <a:buNone/>
            </a:pPr>
            <a:endParaRPr lang="en-US" sz="1800" dirty="0" smtClean="0"/>
          </a:p>
          <a:p>
            <a:endParaRPr lang="it-IT" sz="1800" dirty="0"/>
          </a:p>
        </p:txBody>
      </p:sp>
    </p:spTree>
    <p:extLst>
      <p:ext uri="{BB962C8B-B14F-4D97-AF65-F5344CB8AC3E}">
        <p14:creationId xmlns:p14="http://schemas.microsoft.com/office/powerpoint/2010/main" val="4099530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332656"/>
            <a:ext cx="8229600" cy="492664"/>
          </a:xfrm>
        </p:spPr>
        <p:txBody>
          <a:bodyPr>
            <a:normAutofit fontScale="90000"/>
          </a:bodyPr>
          <a:lstStyle/>
          <a:p>
            <a:pPr algn="ctr"/>
            <a:r>
              <a:rPr lang="it-IT" dirty="0" smtClean="0">
                <a:solidFill>
                  <a:schemeClr val="accent1">
                    <a:lumMod val="75000"/>
                  </a:schemeClr>
                </a:solidFill>
                <a:latin typeface="Tahoma" pitchFamily="34" charset="0"/>
                <a:ea typeface="Tahoma" pitchFamily="34" charset="0"/>
                <a:cs typeface="Tahoma" pitchFamily="34" charset="0"/>
              </a:rPr>
              <a:t>Future work </a:t>
            </a:r>
            <a:endParaRPr lang="it-IT" dirty="0">
              <a:solidFill>
                <a:schemeClr val="accent1">
                  <a:lumMod val="75000"/>
                </a:schemeClr>
              </a:solidFill>
              <a:latin typeface="Tahoma" pitchFamily="34" charset="0"/>
              <a:ea typeface="Tahoma" pitchFamily="34" charset="0"/>
              <a:cs typeface="Tahoma" pitchFamily="34" charset="0"/>
            </a:endParaRPr>
          </a:p>
        </p:txBody>
      </p:sp>
      <p:sp>
        <p:nvSpPr>
          <p:cNvPr id="3" name="Segnaposto contenuto 2"/>
          <p:cNvSpPr>
            <a:spLocks noGrp="1"/>
          </p:cNvSpPr>
          <p:nvPr>
            <p:ph idx="1"/>
          </p:nvPr>
        </p:nvSpPr>
        <p:spPr>
          <a:xfrm>
            <a:off x="457200" y="1340768"/>
            <a:ext cx="8229600" cy="4983832"/>
          </a:xfrm>
        </p:spPr>
        <p:txBody>
          <a:bodyPr>
            <a:normAutofit/>
          </a:bodyPr>
          <a:lstStyle/>
          <a:p>
            <a:r>
              <a:rPr lang="it-IT" dirty="0" err="1" smtClean="0">
                <a:latin typeface="Tahoma" pitchFamily="34" charset="0"/>
                <a:ea typeface="Tahoma" pitchFamily="34" charset="0"/>
                <a:cs typeface="Tahoma" pitchFamily="34" charset="0"/>
              </a:rPr>
              <a:t>As</a:t>
            </a:r>
            <a:r>
              <a:rPr lang="it-IT" dirty="0" smtClean="0">
                <a:latin typeface="Tahoma" pitchFamily="34" charset="0"/>
                <a:ea typeface="Tahoma" pitchFamily="34" charset="0"/>
                <a:cs typeface="Tahoma" pitchFamily="34" charset="0"/>
              </a:rPr>
              <a:t> an Output from the </a:t>
            </a:r>
            <a:r>
              <a:rPr lang="it-IT" dirty="0" err="1" smtClean="0">
                <a:latin typeface="Tahoma" pitchFamily="34" charset="0"/>
                <a:ea typeface="Tahoma" pitchFamily="34" charset="0"/>
                <a:cs typeface="Tahoma" pitchFamily="34" charset="0"/>
              </a:rPr>
              <a:t>participation</a:t>
            </a:r>
            <a:r>
              <a:rPr lang="it-IT" dirty="0" smtClean="0">
                <a:latin typeface="Tahoma" pitchFamily="34" charset="0"/>
                <a:ea typeface="Tahoma" pitchFamily="34" charset="0"/>
                <a:cs typeface="Tahoma" pitchFamily="34" charset="0"/>
              </a:rPr>
              <a:t> in the Lloyd’s </a:t>
            </a:r>
            <a:r>
              <a:rPr lang="it-IT" dirty="0" err="1" smtClean="0">
                <a:latin typeface="Tahoma" pitchFamily="34" charset="0"/>
                <a:ea typeface="Tahoma" pitchFamily="34" charset="0"/>
                <a:cs typeface="Tahoma" pitchFamily="34" charset="0"/>
              </a:rPr>
              <a:t>Register</a:t>
            </a:r>
            <a:r>
              <a:rPr lang="it-IT" dirty="0" smtClean="0">
                <a:latin typeface="Tahoma" pitchFamily="34" charset="0"/>
                <a:ea typeface="Tahoma" pitchFamily="34" charset="0"/>
                <a:cs typeface="Tahoma" pitchFamily="34" charset="0"/>
              </a:rPr>
              <a:t> Foundation </a:t>
            </a:r>
            <a:r>
              <a:rPr lang="it-IT" dirty="0" err="1" smtClean="0">
                <a:latin typeface="Tahoma" pitchFamily="34" charset="0"/>
                <a:ea typeface="Tahoma" pitchFamily="34" charset="0"/>
                <a:cs typeface="Tahoma" pitchFamily="34" charset="0"/>
              </a:rPr>
              <a:t>Research</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Collegium</a:t>
            </a:r>
            <a:r>
              <a:rPr lang="it-IT" dirty="0" smtClean="0">
                <a:latin typeface="Tahoma" pitchFamily="34" charset="0"/>
                <a:ea typeface="Tahoma" pitchFamily="34" charset="0"/>
                <a:cs typeface="Tahoma" pitchFamily="34" charset="0"/>
              </a:rPr>
              <a:t> on </a:t>
            </a:r>
            <a:r>
              <a:rPr lang="it-IT" dirty="0" err="1" smtClean="0">
                <a:latin typeface="Tahoma" pitchFamily="34" charset="0"/>
                <a:ea typeface="Tahoma" pitchFamily="34" charset="0"/>
                <a:cs typeface="Tahoma" pitchFamily="34" charset="0"/>
              </a:rPr>
              <a:t>Coastal</a:t>
            </a:r>
            <a:r>
              <a:rPr lang="it-IT" dirty="0" smtClean="0">
                <a:latin typeface="Tahoma" pitchFamily="34" charset="0"/>
                <a:ea typeface="Tahoma" pitchFamily="34" charset="0"/>
                <a:cs typeface="Tahoma" pitchFamily="34" charset="0"/>
              </a:rPr>
              <a:t> Eco </a:t>
            </a:r>
            <a:r>
              <a:rPr lang="it-IT" dirty="0" err="1" smtClean="0">
                <a:latin typeface="Tahoma" pitchFamily="34" charset="0"/>
                <a:ea typeface="Tahoma" pitchFamily="34" charset="0"/>
                <a:cs typeface="Tahoma" pitchFamily="34" charset="0"/>
              </a:rPr>
              <a:t>cities</a:t>
            </a:r>
            <a:r>
              <a:rPr lang="it-IT" dirty="0" smtClean="0">
                <a:latin typeface="Tahoma" pitchFamily="34" charset="0"/>
                <a:ea typeface="Tahoma" pitchFamily="34" charset="0"/>
                <a:cs typeface="Tahoma" pitchFamily="34" charset="0"/>
              </a:rPr>
              <a:t>- Southampton </a:t>
            </a:r>
            <a:r>
              <a:rPr lang="it-IT" dirty="0" err="1" smtClean="0">
                <a:latin typeface="Tahoma" pitchFamily="34" charset="0"/>
                <a:ea typeface="Tahoma" pitchFamily="34" charset="0"/>
                <a:cs typeface="Tahoma" pitchFamily="34" charset="0"/>
              </a:rPr>
              <a:t>July</a:t>
            </a:r>
            <a:r>
              <a:rPr lang="it-IT" dirty="0" smtClean="0">
                <a:latin typeface="Tahoma" pitchFamily="34" charset="0"/>
                <a:ea typeface="Tahoma" pitchFamily="34" charset="0"/>
                <a:cs typeface="Tahoma" pitchFamily="34" charset="0"/>
              </a:rPr>
              <a:t>/</a:t>
            </a:r>
            <a:r>
              <a:rPr lang="it-IT" dirty="0" err="1" smtClean="0">
                <a:latin typeface="Tahoma" pitchFamily="34" charset="0"/>
                <a:ea typeface="Tahoma" pitchFamily="34" charset="0"/>
                <a:cs typeface="Tahoma" pitchFamily="34" charset="0"/>
              </a:rPr>
              <a:t>September</a:t>
            </a:r>
            <a:r>
              <a:rPr lang="it-IT" dirty="0" smtClean="0">
                <a:latin typeface="Tahoma" pitchFamily="34" charset="0"/>
                <a:ea typeface="Tahoma" pitchFamily="34" charset="0"/>
                <a:cs typeface="Tahoma" pitchFamily="34" charset="0"/>
              </a:rPr>
              <a:t>- the future </a:t>
            </a:r>
            <a:r>
              <a:rPr lang="it-IT" dirty="0" err="1" smtClean="0">
                <a:latin typeface="Tahoma" pitchFamily="34" charset="0"/>
                <a:ea typeface="Tahoma" pitchFamily="34" charset="0"/>
                <a:cs typeface="Tahoma" pitchFamily="34" charset="0"/>
              </a:rPr>
              <a:t>plan</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is</a:t>
            </a:r>
            <a:r>
              <a:rPr lang="it-IT" dirty="0" smtClean="0">
                <a:latin typeface="Tahoma" pitchFamily="34" charset="0"/>
                <a:ea typeface="Tahoma" pitchFamily="34" charset="0"/>
                <a:cs typeface="Tahoma" pitchFamily="34" charset="0"/>
              </a:rPr>
              <a:t> to </a:t>
            </a:r>
            <a:r>
              <a:rPr lang="it-IT" dirty="0" err="1" smtClean="0">
                <a:latin typeface="Tahoma" pitchFamily="34" charset="0"/>
                <a:ea typeface="Tahoma" pitchFamily="34" charset="0"/>
                <a:cs typeface="Tahoma" pitchFamily="34" charset="0"/>
              </a:rPr>
              <a:t>develop</a:t>
            </a:r>
            <a:r>
              <a:rPr lang="it-IT" dirty="0" smtClean="0">
                <a:latin typeface="Tahoma" pitchFamily="34" charset="0"/>
                <a:ea typeface="Tahoma" pitchFamily="34" charset="0"/>
                <a:cs typeface="Tahoma" pitchFamily="34" charset="0"/>
              </a:rPr>
              <a:t> an </a:t>
            </a:r>
            <a:r>
              <a:rPr lang="it-IT" dirty="0" err="1" smtClean="0">
                <a:latin typeface="Tahoma" pitchFamily="34" charset="0"/>
                <a:ea typeface="Tahoma" pitchFamily="34" charset="0"/>
                <a:cs typeface="Tahoma" pitchFamily="34" charset="0"/>
              </a:rPr>
              <a:t>integrated</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descriptive</a:t>
            </a:r>
            <a:r>
              <a:rPr lang="it-IT" dirty="0" smtClean="0">
                <a:latin typeface="Tahoma" pitchFamily="34" charset="0"/>
                <a:ea typeface="Tahoma" pitchFamily="34" charset="0"/>
                <a:cs typeface="Tahoma" pitchFamily="34" charset="0"/>
              </a:rPr>
              <a:t> model of </a:t>
            </a:r>
            <a:r>
              <a:rPr lang="it-IT" dirty="0" err="1" smtClean="0">
                <a:latin typeface="Tahoma" pitchFamily="34" charset="0"/>
                <a:ea typeface="Tahoma" pitchFamily="34" charset="0"/>
                <a:cs typeface="Tahoma" pitchFamily="34" charset="0"/>
              </a:rPr>
              <a:t>how</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coastal</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cities</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implement</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sustainable</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policies</a:t>
            </a:r>
            <a:r>
              <a:rPr lang="it-IT" dirty="0" smtClean="0">
                <a:latin typeface="Tahoma" pitchFamily="34" charset="0"/>
                <a:ea typeface="Tahoma" pitchFamily="34" charset="0"/>
                <a:cs typeface="Tahoma" pitchFamily="34" charset="0"/>
              </a:rPr>
              <a:t> (with a focus on </a:t>
            </a:r>
            <a:r>
              <a:rPr lang="it-IT" dirty="0" err="1" smtClean="0">
                <a:latin typeface="Tahoma" pitchFamily="34" charset="0"/>
                <a:ea typeface="Tahoma" pitchFamily="34" charset="0"/>
                <a:cs typeface="Tahoma" pitchFamily="34" charset="0"/>
              </a:rPr>
              <a:t>ports</a:t>
            </a:r>
            <a:r>
              <a:rPr lang="it-IT" dirty="0" smtClean="0">
                <a:latin typeface="Tahoma" pitchFamily="34" charset="0"/>
                <a:ea typeface="Tahoma" pitchFamily="34" charset="0"/>
                <a:cs typeface="Tahoma" pitchFamily="34" charset="0"/>
              </a:rPr>
              <a:t>) and </a:t>
            </a:r>
            <a:r>
              <a:rPr lang="it-IT" dirty="0" err="1" smtClean="0">
                <a:latin typeface="Tahoma" pitchFamily="34" charset="0"/>
                <a:ea typeface="Tahoma" pitchFamily="34" charset="0"/>
                <a:cs typeface="Tahoma" pitchFamily="34" charset="0"/>
              </a:rPr>
              <a:t>how</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this</a:t>
            </a:r>
            <a:r>
              <a:rPr lang="it-IT" dirty="0" smtClean="0">
                <a:latin typeface="Tahoma" pitchFamily="34" charset="0"/>
                <a:ea typeface="Tahoma" pitchFamily="34" charset="0"/>
                <a:cs typeface="Tahoma" pitchFamily="34" charset="0"/>
              </a:rPr>
              <a:t> can be part of the </a:t>
            </a:r>
            <a:r>
              <a:rPr lang="it-IT" dirty="0" err="1" smtClean="0">
                <a:latin typeface="Tahoma" pitchFamily="34" charset="0"/>
                <a:ea typeface="Tahoma" pitchFamily="34" charset="0"/>
                <a:cs typeface="Tahoma" pitchFamily="34" charset="0"/>
              </a:rPr>
              <a:t>strategy</a:t>
            </a:r>
            <a:r>
              <a:rPr lang="it-IT" dirty="0" smtClean="0">
                <a:latin typeface="Tahoma" pitchFamily="34" charset="0"/>
                <a:ea typeface="Tahoma" pitchFamily="34" charset="0"/>
                <a:cs typeface="Tahoma" pitchFamily="34" charset="0"/>
              </a:rPr>
              <a:t> to </a:t>
            </a:r>
            <a:r>
              <a:rPr lang="it-IT" dirty="0" err="1" smtClean="0">
                <a:latin typeface="Tahoma" pitchFamily="34" charset="0"/>
                <a:ea typeface="Tahoma" pitchFamily="34" charset="0"/>
                <a:cs typeface="Tahoma" pitchFamily="34" charset="0"/>
              </a:rPr>
              <a:t>become</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coastal</a:t>
            </a:r>
            <a:r>
              <a:rPr lang="it-IT" dirty="0" smtClean="0">
                <a:latin typeface="Tahoma" pitchFamily="34" charset="0"/>
                <a:ea typeface="Tahoma" pitchFamily="34" charset="0"/>
                <a:cs typeface="Tahoma" pitchFamily="34" charset="0"/>
              </a:rPr>
              <a:t> eco </a:t>
            </a:r>
            <a:r>
              <a:rPr lang="it-IT" dirty="0" err="1" smtClean="0">
                <a:latin typeface="Tahoma" pitchFamily="34" charset="0"/>
                <a:ea typeface="Tahoma" pitchFamily="34" charset="0"/>
                <a:cs typeface="Tahoma" pitchFamily="34" charset="0"/>
              </a:rPr>
              <a:t>cities</a:t>
            </a:r>
            <a:r>
              <a:rPr lang="it-IT" dirty="0" smtClean="0">
                <a:latin typeface="Tahoma" pitchFamily="34" charset="0"/>
                <a:ea typeface="Tahoma" pitchFamily="34" charset="0"/>
                <a:cs typeface="Tahoma" pitchFamily="34" charset="0"/>
              </a:rPr>
              <a:t>  and face the </a:t>
            </a:r>
            <a:r>
              <a:rPr lang="it-IT" dirty="0" err="1" smtClean="0">
                <a:latin typeface="Tahoma" pitchFamily="34" charset="0"/>
                <a:ea typeface="Tahoma" pitchFamily="34" charset="0"/>
                <a:cs typeface="Tahoma" pitchFamily="34" charset="0"/>
              </a:rPr>
              <a:t>current</a:t>
            </a:r>
            <a:r>
              <a:rPr lang="it-IT" dirty="0" smtClean="0">
                <a:latin typeface="Tahoma" pitchFamily="34" charset="0"/>
                <a:ea typeface="Tahoma" pitchFamily="34" charset="0"/>
                <a:cs typeface="Tahoma" pitchFamily="34" charset="0"/>
              </a:rPr>
              <a:t> and future </a:t>
            </a:r>
            <a:r>
              <a:rPr lang="it-IT" dirty="0" err="1" smtClean="0">
                <a:latin typeface="Tahoma" pitchFamily="34" charset="0"/>
                <a:ea typeface="Tahoma" pitchFamily="34" charset="0"/>
                <a:cs typeface="Tahoma" pitchFamily="34" charset="0"/>
              </a:rPr>
              <a:t>environmental</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challenges</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PhD</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thesis</a:t>
            </a:r>
            <a:r>
              <a:rPr lang="it-IT" dirty="0" smtClean="0">
                <a:latin typeface="Tahoma" pitchFamily="34" charset="0"/>
                <a:ea typeface="Tahoma" pitchFamily="34" charset="0"/>
                <a:cs typeface="Tahoma" pitchFamily="34" charset="0"/>
              </a:rPr>
              <a:t>)</a:t>
            </a:r>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611560" y="3068960"/>
            <a:ext cx="7772400" cy="1440160"/>
          </a:xfrm>
        </p:spPr>
        <p:txBody>
          <a:bodyPr/>
          <a:lstStyle/>
          <a:p>
            <a:r>
              <a:rPr lang="it-IT" sz="5400" dirty="0" err="1" smtClean="0">
                <a:latin typeface="Tahoma" pitchFamily="34" charset="0"/>
                <a:ea typeface="Tahoma" pitchFamily="34" charset="0"/>
                <a:cs typeface="Tahoma" pitchFamily="34" charset="0"/>
              </a:rPr>
              <a:t>Thanks</a:t>
            </a:r>
            <a:r>
              <a:rPr lang="it-IT" sz="5400" dirty="0" smtClean="0">
                <a:latin typeface="Tahoma" pitchFamily="34" charset="0"/>
                <a:ea typeface="Tahoma" pitchFamily="34" charset="0"/>
                <a:cs typeface="Tahoma" pitchFamily="34" charset="0"/>
              </a:rPr>
              <a:t> a </a:t>
            </a:r>
            <a:r>
              <a:rPr lang="it-IT" sz="5400" dirty="0" err="1" smtClean="0">
                <a:latin typeface="Tahoma" pitchFamily="34" charset="0"/>
                <a:ea typeface="Tahoma" pitchFamily="34" charset="0"/>
                <a:cs typeface="Tahoma" pitchFamily="34" charset="0"/>
              </a:rPr>
              <a:t>million</a:t>
            </a:r>
            <a:r>
              <a:rPr lang="it-IT" sz="5400" dirty="0" smtClean="0">
                <a:latin typeface="Tahoma" pitchFamily="34" charset="0"/>
                <a:ea typeface="Tahoma" pitchFamily="34" charset="0"/>
                <a:cs typeface="Tahoma" pitchFamily="34" charset="0"/>
              </a:rPr>
              <a:t> for </a:t>
            </a:r>
            <a:r>
              <a:rPr lang="it-IT" sz="5400" dirty="0" err="1" smtClean="0">
                <a:latin typeface="Tahoma" pitchFamily="34" charset="0"/>
                <a:ea typeface="Tahoma" pitchFamily="34" charset="0"/>
                <a:cs typeface="Tahoma" pitchFamily="34" charset="0"/>
              </a:rPr>
              <a:t>your</a:t>
            </a:r>
            <a:r>
              <a:rPr lang="it-IT" sz="5400" dirty="0" smtClean="0">
                <a:latin typeface="Tahoma" pitchFamily="34" charset="0"/>
                <a:ea typeface="Tahoma" pitchFamily="34" charset="0"/>
                <a:cs typeface="Tahoma" pitchFamily="34" charset="0"/>
              </a:rPr>
              <a:t> </a:t>
            </a:r>
            <a:r>
              <a:rPr lang="it-IT" sz="5400" dirty="0" err="1" smtClean="0">
                <a:latin typeface="Tahoma" pitchFamily="34" charset="0"/>
                <a:ea typeface="Tahoma" pitchFamily="34" charset="0"/>
                <a:cs typeface="Tahoma" pitchFamily="34" charset="0"/>
              </a:rPr>
              <a:t>attention</a:t>
            </a:r>
            <a:r>
              <a:rPr lang="it-IT" sz="5400" dirty="0" smtClean="0">
                <a:latin typeface="Tahoma" pitchFamily="34" charset="0"/>
                <a:ea typeface="Tahoma" pitchFamily="34" charset="0"/>
                <a:cs typeface="Tahoma" pitchFamily="34" charset="0"/>
              </a:rPr>
              <a:t>!</a:t>
            </a:r>
            <a:endParaRPr lang="it-IT" sz="5400" dirty="0">
              <a:latin typeface="Tahoma" pitchFamily="34" charset="0"/>
              <a:ea typeface="Tahoma" pitchFamily="34" charset="0"/>
              <a:cs typeface="Tahoma" pitchFamily="34" charset="0"/>
            </a:endParaRPr>
          </a:p>
        </p:txBody>
      </p:sp>
      <p:sp>
        <p:nvSpPr>
          <p:cNvPr id="6" name="Segnaposto testo 5"/>
          <p:cNvSpPr>
            <a:spLocks noGrp="1"/>
          </p:cNvSpPr>
          <p:nvPr>
            <p:ph type="body" idx="1"/>
          </p:nvPr>
        </p:nvSpPr>
        <p:spPr>
          <a:xfrm>
            <a:off x="899592" y="4797152"/>
            <a:ext cx="8244408" cy="720080"/>
          </a:xfrm>
        </p:spPr>
        <p:txBody>
          <a:bodyPr>
            <a:noAutofit/>
          </a:bodyPr>
          <a:lstStyle/>
          <a:p>
            <a:r>
              <a:rPr lang="it-IT" sz="2400" dirty="0" smtClean="0">
                <a:latin typeface="Tahoma" pitchFamily="34" charset="0"/>
                <a:ea typeface="Tahoma" pitchFamily="34" charset="0"/>
                <a:cs typeface="Tahoma" pitchFamily="34" charset="0"/>
              </a:rPr>
              <a:t>Maria </a:t>
            </a:r>
            <a:r>
              <a:rPr lang="it-IT" sz="2400" dirty="0" err="1" smtClean="0">
                <a:latin typeface="Tahoma" pitchFamily="34" charset="0"/>
                <a:ea typeface="Tahoma" pitchFamily="34" charset="0"/>
                <a:cs typeface="Tahoma" pitchFamily="34" charset="0"/>
              </a:rPr>
              <a:t>Inés</a:t>
            </a:r>
            <a:r>
              <a:rPr lang="it-IT" sz="2400" dirty="0" smtClean="0">
                <a:latin typeface="Tahoma" pitchFamily="34" charset="0"/>
                <a:ea typeface="Tahoma" pitchFamily="34" charset="0"/>
                <a:cs typeface="Tahoma" pitchFamily="34" charset="0"/>
              </a:rPr>
              <a:t> </a:t>
            </a:r>
            <a:r>
              <a:rPr lang="it-IT" sz="2400" dirty="0" err="1" smtClean="0">
                <a:latin typeface="Tahoma" pitchFamily="34" charset="0"/>
                <a:ea typeface="Tahoma" pitchFamily="34" charset="0"/>
                <a:cs typeface="Tahoma" pitchFamily="34" charset="0"/>
              </a:rPr>
              <a:t>Cusano–</a:t>
            </a:r>
            <a:r>
              <a:rPr lang="it-IT" sz="2400" dirty="0" smtClean="0">
                <a:latin typeface="Tahoma" pitchFamily="34" charset="0"/>
                <a:ea typeface="Tahoma" pitchFamily="34" charset="0"/>
                <a:cs typeface="Tahoma" pitchFamily="34" charset="0"/>
              </a:rPr>
              <a:t> cusano@economia.unige.it</a:t>
            </a:r>
            <a:endParaRPr lang="it-IT" sz="2400" dirty="0">
              <a:latin typeface="Tahoma" pitchFamily="34" charset="0"/>
              <a:ea typeface="Tahoma" pitchFamily="34" charset="0"/>
              <a:cs typeface="Tahoma" pitchFamily="34" charset="0"/>
            </a:endParaRPr>
          </a:p>
        </p:txBody>
      </p:sp>
      <p:sp>
        <p:nvSpPr>
          <p:cNvPr id="4" name="Segnaposto numero diapositiva 3"/>
          <p:cNvSpPr>
            <a:spLocks noGrp="1"/>
          </p:cNvSpPr>
          <p:nvPr>
            <p:ph type="sldNum" sz="quarter" idx="12"/>
          </p:nvPr>
        </p:nvSpPr>
        <p:spPr/>
        <p:txBody>
          <a:bodyPr/>
          <a:lstStyle/>
          <a:p>
            <a:fld id="{1EF94F60-630A-492B-A8D2-FA41C65CD2E7}" type="slidenum">
              <a:rPr lang="it-IT" smtClean="0"/>
              <a:pPr/>
              <a:t>13</a:t>
            </a:fld>
            <a:endParaRPr lang="it-IT"/>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188640"/>
            <a:ext cx="955154" cy="316467"/>
          </a:xfrm>
          <a:prstGeom prst="round2DiagRect">
            <a:avLst>
              <a:gd name="adj1" fmla="val 16667"/>
              <a:gd name="adj2" fmla="val 0"/>
            </a:avLst>
          </a:prstGeom>
          <a:ln w="88900" cap="sq">
            <a:solidFill>
              <a:srgbClr val="FFFFFF"/>
            </a:solidFill>
            <a:miter lim="800000"/>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8" name="Afbeelding 13" descr="T-NET_logo"/>
          <p:cNvPicPr/>
          <p:nvPr/>
        </p:nvPicPr>
        <p:blipFill>
          <a:blip r:embed="rId3" cstate="print"/>
          <a:srcRect/>
          <a:stretch>
            <a:fillRect/>
          </a:stretch>
        </p:blipFill>
        <p:spPr bwMode="auto">
          <a:xfrm>
            <a:off x="7026955" y="6092678"/>
            <a:ext cx="1907704" cy="57606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9" name="Picture 3"/>
          <p:cNvPicPr>
            <a:picLocks noChangeAspect="1" noChangeArrowheads="1"/>
          </p:cNvPicPr>
          <p:nvPr/>
        </p:nvPicPr>
        <p:blipFill>
          <a:blip r:embed="rId4" cstate="print">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223215" y="188640"/>
            <a:ext cx="604369" cy="397999"/>
          </a:xfrm>
          <a:prstGeom prst="round2DiagRect">
            <a:avLst>
              <a:gd name="adj1" fmla="val 16667"/>
              <a:gd name="adj2" fmla="val 0"/>
            </a:avLst>
          </a:prstGeom>
          <a:ln w="88900" cap="sq">
            <a:solidFill>
              <a:srgbClr val="FFFFFF"/>
            </a:solidFill>
            <a:miter lim="800000"/>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918175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229600" cy="1143000"/>
          </a:xfrm>
        </p:spPr>
        <p:txBody>
          <a:bodyPr/>
          <a:lstStyle/>
          <a:p>
            <a:r>
              <a:rPr lang="it-IT" dirty="0" smtClean="0">
                <a:solidFill>
                  <a:schemeClr val="accent1">
                    <a:lumMod val="75000"/>
                  </a:schemeClr>
                </a:solidFill>
                <a:latin typeface="Tahoma" pitchFamily="34" charset="0"/>
                <a:ea typeface="Tahoma" pitchFamily="34" charset="0"/>
                <a:cs typeface="Tahoma" pitchFamily="34" charset="0"/>
              </a:rPr>
              <a:t>          The Agenda</a:t>
            </a:r>
            <a:endParaRPr lang="it-IT" dirty="0">
              <a:solidFill>
                <a:schemeClr val="accent1">
                  <a:lumMod val="75000"/>
                </a:schemeClr>
              </a:solidFill>
              <a:latin typeface="Tahoma" pitchFamily="34" charset="0"/>
              <a:ea typeface="Tahoma" pitchFamily="34" charset="0"/>
              <a:cs typeface="Tahoma" pitchFamily="34" charset="0"/>
            </a:endParaRPr>
          </a:p>
        </p:txBody>
      </p:sp>
      <p:sp>
        <p:nvSpPr>
          <p:cNvPr id="3" name="Segnaposto contenuto 2"/>
          <p:cNvSpPr>
            <a:spLocks noGrp="1"/>
          </p:cNvSpPr>
          <p:nvPr>
            <p:ph idx="1"/>
          </p:nvPr>
        </p:nvSpPr>
        <p:spPr>
          <a:xfrm>
            <a:off x="467544" y="1916832"/>
            <a:ext cx="8229600" cy="4695800"/>
          </a:xfrm>
        </p:spPr>
        <p:txBody>
          <a:bodyPr>
            <a:normAutofit fontScale="25000" lnSpcReduction="20000"/>
          </a:bodyPr>
          <a:lstStyle/>
          <a:p>
            <a:pPr>
              <a:spcAft>
                <a:spcPts val="600"/>
              </a:spcAft>
            </a:pPr>
            <a:r>
              <a:rPr lang="it-IT" sz="9600" dirty="0" err="1" smtClean="0">
                <a:latin typeface="Tahoma" pitchFamily="34" charset="0"/>
                <a:ea typeface="Tahoma" pitchFamily="34" charset="0"/>
                <a:cs typeface="Tahoma" pitchFamily="34" charset="0"/>
              </a:rPr>
              <a:t>Introduction-</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Why</a:t>
            </a:r>
            <a:r>
              <a:rPr lang="it-IT" sz="9600" dirty="0" smtClean="0">
                <a:latin typeface="Tahoma" pitchFamily="34" charset="0"/>
                <a:ea typeface="Tahoma" pitchFamily="34" charset="0"/>
                <a:cs typeface="Tahoma" pitchFamily="34" charset="0"/>
              </a:rPr>
              <a:t> Green </a:t>
            </a:r>
            <a:r>
              <a:rPr lang="it-IT" sz="9600" dirty="0" err="1" smtClean="0">
                <a:latin typeface="Tahoma" pitchFamily="34" charset="0"/>
                <a:ea typeface="Tahoma" pitchFamily="34" charset="0"/>
                <a:cs typeface="Tahoma" pitchFamily="34" charset="0"/>
              </a:rPr>
              <a:t>Ports</a:t>
            </a:r>
            <a:endParaRPr lang="it-IT" sz="9600" dirty="0" smtClean="0">
              <a:latin typeface="Tahoma" pitchFamily="34" charset="0"/>
              <a:ea typeface="Tahoma" pitchFamily="34" charset="0"/>
              <a:cs typeface="Tahoma" pitchFamily="34" charset="0"/>
            </a:endParaRPr>
          </a:p>
          <a:p>
            <a:pPr>
              <a:spcAft>
                <a:spcPts val="600"/>
              </a:spcAft>
            </a:pPr>
            <a:r>
              <a:rPr lang="it-IT" sz="9600" dirty="0" err="1" smtClean="0">
                <a:latin typeface="Tahoma" pitchFamily="34" charset="0"/>
                <a:ea typeface="Tahoma" pitchFamily="34" charset="0"/>
                <a:cs typeface="Tahoma" pitchFamily="34" charset="0"/>
              </a:rPr>
              <a:t>Definition</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of</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main</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goals</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of</a:t>
            </a:r>
            <a:r>
              <a:rPr lang="it-IT" sz="9600" dirty="0" smtClean="0">
                <a:latin typeface="Tahoma" pitchFamily="34" charset="0"/>
                <a:ea typeface="Tahoma" pitchFamily="34" charset="0"/>
                <a:cs typeface="Tahoma" pitchFamily="34" charset="0"/>
              </a:rPr>
              <a:t> Green </a:t>
            </a:r>
            <a:r>
              <a:rPr lang="it-IT" sz="9600" dirty="0" err="1" smtClean="0">
                <a:latin typeface="Tahoma" pitchFamily="34" charset="0"/>
                <a:ea typeface="Tahoma" pitchFamily="34" charset="0"/>
                <a:cs typeface="Tahoma" pitchFamily="34" charset="0"/>
              </a:rPr>
              <a:t>Ports</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policies</a:t>
            </a:r>
            <a:r>
              <a:rPr lang="it-IT" sz="9600" dirty="0" smtClean="0">
                <a:latin typeface="Tahoma" pitchFamily="34" charset="0"/>
                <a:ea typeface="Tahoma" pitchFamily="34" charset="0"/>
                <a:cs typeface="Tahoma" pitchFamily="34" charset="0"/>
              </a:rPr>
              <a:t> and scope</a:t>
            </a:r>
          </a:p>
          <a:p>
            <a:pPr>
              <a:spcAft>
                <a:spcPts val="600"/>
              </a:spcAft>
            </a:pPr>
            <a:r>
              <a:rPr lang="it-IT" sz="9600" dirty="0" smtClean="0">
                <a:latin typeface="Tahoma" pitchFamily="34" charset="0"/>
                <a:ea typeface="Tahoma" pitchFamily="34" charset="0"/>
                <a:cs typeface="Tahoma" pitchFamily="34" charset="0"/>
              </a:rPr>
              <a:t>Major </a:t>
            </a:r>
            <a:r>
              <a:rPr lang="it-IT" sz="9600" dirty="0" err="1" smtClean="0">
                <a:latin typeface="Tahoma" pitchFamily="34" charset="0"/>
                <a:ea typeface="Tahoma" pitchFamily="34" charset="0"/>
                <a:cs typeface="Tahoma" pitchFamily="34" charset="0"/>
              </a:rPr>
              <a:t>threats</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perceived</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by</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ports</a:t>
            </a:r>
            <a:r>
              <a:rPr lang="it-IT" sz="9600" dirty="0" smtClean="0">
                <a:latin typeface="Tahoma" pitchFamily="34" charset="0"/>
                <a:ea typeface="Tahoma" pitchFamily="34" charset="0"/>
                <a:cs typeface="Tahoma" pitchFamily="34" charset="0"/>
              </a:rPr>
              <a:t> and some </a:t>
            </a:r>
            <a:r>
              <a:rPr lang="it-IT" sz="9600" dirty="0" err="1" smtClean="0">
                <a:latin typeface="Tahoma" pitchFamily="34" charset="0"/>
                <a:ea typeface="Tahoma" pitchFamily="34" charset="0"/>
                <a:cs typeface="Tahoma" pitchFamily="34" charset="0"/>
              </a:rPr>
              <a:t>initiatives</a:t>
            </a:r>
            <a:endParaRPr lang="it-IT" sz="9600" dirty="0" smtClean="0">
              <a:latin typeface="Tahoma" pitchFamily="34" charset="0"/>
              <a:ea typeface="Tahoma" pitchFamily="34" charset="0"/>
              <a:cs typeface="Tahoma" pitchFamily="34" charset="0"/>
            </a:endParaRPr>
          </a:p>
          <a:p>
            <a:pPr lvl="1">
              <a:spcBef>
                <a:spcPts val="600"/>
              </a:spcBef>
              <a:spcAft>
                <a:spcPts val="600"/>
              </a:spcAft>
            </a:pPr>
            <a:r>
              <a:rPr lang="it-IT" sz="9600" dirty="0" smtClean="0">
                <a:latin typeface="Tahoma" pitchFamily="34" charset="0"/>
                <a:ea typeface="Tahoma" pitchFamily="34" charset="0"/>
                <a:cs typeface="Tahoma" pitchFamily="34" charset="0"/>
              </a:rPr>
              <a:t>Air </a:t>
            </a:r>
            <a:r>
              <a:rPr lang="it-IT" sz="9600" dirty="0" err="1" smtClean="0">
                <a:latin typeface="Tahoma" pitchFamily="34" charset="0"/>
                <a:ea typeface="Tahoma" pitchFamily="34" charset="0"/>
                <a:cs typeface="Tahoma" pitchFamily="34" charset="0"/>
              </a:rPr>
              <a:t>pollution</a:t>
            </a:r>
            <a:endParaRPr lang="it-IT" sz="9600" dirty="0" smtClean="0">
              <a:latin typeface="Tahoma" pitchFamily="34" charset="0"/>
              <a:ea typeface="Tahoma" pitchFamily="34" charset="0"/>
              <a:cs typeface="Tahoma" pitchFamily="34" charset="0"/>
            </a:endParaRPr>
          </a:p>
          <a:p>
            <a:pPr lvl="1">
              <a:spcBef>
                <a:spcPts val="600"/>
              </a:spcBef>
              <a:spcAft>
                <a:spcPts val="600"/>
              </a:spcAft>
            </a:pPr>
            <a:r>
              <a:rPr lang="it-IT" sz="9600" dirty="0" err="1" smtClean="0">
                <a:latin typeface="Tahoma" pitchFamily="34" charset="0"/>
                <a:ea typeface="Tahoma" pitchFamily="34" charset="0"/>
                <a:cs typeface="Tahoma" pitchFamily="34" charset="0"/>
              </a:rPr>
              <a:t>Noise</a:t>
            </a:r>
            <a:endParaRPr lang="it-IT" sz="9600" dirty="0" smtClean="0">
              <a:latin typeface="Tahoma" pitchFamily="34" charset="0"/>
              <a:ea typeface="Tahoma" pitchFamily="34" charset="0"/>
              <a:cs typeface="Tahoma" pitchFamily="34" charset="0"/>
            </a:endParaRPr>
          </a:p>
          <a:p>
            <a:pPr lvl="1">
              <a:spcBef>
                <a:spcPts val="600"/>
              </a:spcBef>
              <a:spcAft>
                <a:spcPts val="600"/>
              </a:spcAft>
            </a:pPr>
            <a:r>
              <a:rPr lang="it-IT" sz="9600" dirty="0" smtClean="0">
                <a:latin typeface="Tahoma" pitchFamily="34" charset="0"/>
                <a:ea typeface="Tahoma" pitchFamily="34" charset="0"/>
                <a:cs typeface="Tahoma" pitchFamily="34" charset="0"/>
              </a:rPr>
              <a:t>Water </a:t>
            </a:r>
            <a:r>
              <a:rPr lang="it-IT" sz="9600" dirty="0" err="1" smtClean="0">
                <a:latin typeface="Tahoma" pitchFamily="34" charset="0"/>
                <a:ea typeface="Tahoma" pitchFamily="34" charset="0"/>
                <a:cs typeface="Tahoma" pitchFamily="34" charset="0"/>
              </a:rPr>
              <a:t>pollution</a:t>
            </a:r>
            <a:endParaRPr lang="it-IT" sz="16000" dirty="0">
              <a:latin typeface="Tahoma" pitchFamily="34" charset="0"/>
              <a:ea typeface="Tahoma" pitchFamily="34" charset="0"/>
              <a:cs typeface="Tahoma" pitchFamily="34" charset="0"/>
            </a:endParaRPr>
          </a:p>
          <a:p>
            <a:pPr>
              <a:spcAft>
                <a:spcPts val="600"/>
              </a:spcAft>
            </a:pPr>
            <a:r>
              <a:rPr lang="it-IT" sz="9600" dirty="0" smtClean="0">
                <a:latin typeface="Tahoma" pitchFamily="34" charset="0"/>
                <a:ea typeface="Tahoma" pitchFamily="34" charset="0"/>
                <a:cs typeface="Tahoma" pitchFamily="34" charset="0"/>
              </a:rPr>
              <a:t>Green </a:t>
            </a:r>
            <a:r>
              <a:rPr lang="it-IT" sz="9600" dirty="0" err="1" smtClean="0">
                <a:latin typeface="Tahoma" pitchFamily="34" charset="0"/>
                <a:ea typeface="Tahoma" pitchFamily="34" charset="0"/>
                <a:cs typeface="Tahoma" pitchFamily="34" charset="0"/>
              </a:rPr>
              <a:t>spill</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overs</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for</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sustainable</a:t>
            </a:r>
            <a:r>
              <a:rPr lang="it-IT" sz="9600" dirty="0" smtClean="0">
                <a:latin typeface="Tahoma" pitchFamily="34" charset="0"/>
                <a:ea typeface="Tahoma" pitchFamily="34" charset="0"/>
                <a:cs typeface="Tahoma" pitchFamily="34" charset="0"/>
              </a:rPr>
              <a:t> </a:t>
            </a:r>
            <a:r>
              <a:rPr lang="it-IT" sz="9600" dirty="0" err="1" smtClean="0">
                <a:latin typeface="Tahoma" pitchFamily="34" charset="0"/>
                <a:ea typeface="Tahoma" pitchFamily="34" charset="0"/>
                <a:cs typeface="Tahoma" pitchFamily="34" charset="0"/>
              </a:rPr>
              <a:t>development</a:t>
            </a:r>
            <a:r>
              <a:rPr lang="it-IT" sz="9600" dirty="0" smtClean="0">
                <a:latin typeface="Tahoma" pitchFamily="34" charset="0"/>
                <a:ea typeface="Tahoma" pitchFamily="34" charset="0"/>
                <a:cs typeface="Tahoma" pitchFamily="34" charset="0"/>
              </a:rPr>
              <a:t>?</a:t>
            </a:r>
          </a:p>
          <a:p>
            <a:pPr>
              <a:spcAft>
                <a:spcPts val="600"/>
              </a:spcAft>
            </a:pPr>
            <a:r>
              <a:rPr lang="it-IT" sz="9600" dirty="0" err="1" smtClean="0">
                <a:latin typeface="Tahoma" pitchFamily="34" charset="0"/>
                <a:ea typeface="Tahoma" pitchFamily="34" charset="0"/>
                <a:cs typeface="Tahoma" pitchFamily="34" charset="0"/>
              </a:rPr>
              <a:t>Conclusions</a:t>
            </a:r>
            <a:r>
              <a:rPr lang="it-IT" sz="9600" dirty="0" smtClean="0">
                <a:latin typeface="Tahoma" pitchFamily="34" charset="0"/>
                <a:ea typeface="Tahoma" pitchFamily="34" charset="0"/>
                <a:cs typeface="Tahoma" pitchFamily="34" charset="0"/>
              </a:rPr>
              <a:t> and future work</a:t>
            </a:r>
          </a:p>
          <a:p>
            <a:pPr>
              <a:spcAft>
                <a:spcPts val="600"/>
              </a:spcAft>
            </a:pPr>
            <a:endParaRPr lang="it-IT" sz="96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297012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8229600" cy="636680"/>
          </a:xfrm>
        </p:spPr>
        <p:txBody>
          <a:bodyPr>
            <a:noAutofit/>
          </a:bodyPr>
          <a:lstStyle/>
          <a:p>
            <a:pPr algn="ctr"/>
            <a:r>
              <a:rPr lang="it-IT" sz="4000" dirty="0" err="1" smtClean="0">
                <a:latin typeface="Tahoma" pitchFamily="34" charset="0"/>
                <a:ea typeface="Tahoma" pitchFamily="34" charset="0"/>
                <a:cs typeface="Tahoma" pitchFamily="34" charset="0"/>
              </a:rPr>
              <a:t>Introduction</a:t>
            </a:r>
            <a:r>
              <a:rPr lang="it-IT" sz="4000" dirty="0" smtClean="0">
                <a:latin typeface="Tahoma" pitchFamily="34" charset="0"/>
                <a:ea typeface="Tahoma" pitchFamily="34" charset="0"/>
                <a:cs typeface="Tahoma" pitchFamily="34" charset="0"/>
              </a:rPr>
              <a:t> (I)</a:t>
            </a:r>
            <a:endParaRPr lang="it-IT" sz="4000" dirty="0">
              <a:latin typeface="Tahoma" pitchFamily="34" charset="0"/>
              <a:ea typeface="Tahoma" pitchFamily="34" charset="0"/>
              <a:cs typeface="Tahoma" pitchFamily="34" charset="0"/>
            </a:endParaRPr>
          </a:p>
        </p:txBody>
      </p:sp>
      <p:sp>
        <p:nvSpPr>
          <p:cNvPr id="3" name="Segnaposto contenuto 2"/>
          <p:cNvSpPr>
            <a:spLocks noGrp="1"/>
          </p:cNvSpPr>
          <p:nvPr>
            <p:ph idx="1"/>
          </p:nvPr>
        </p:nvSpPr>
        <p:spPr>
          <a:xfrm>
            <a:off x="457200" y="1412776"/>
            <a:ext cx="8229600" cy="4911824"/>
          </a:xfrm>
        </p:spPr>
        <p:txBody>
          <a:bodyPr>
            <a:normAutofit/>
          </a:bodyPr>
          <a:lstStyle/>
          <a:p>
            <a:pPr>
              <a:buNone/>
            </a:pPr>
            <a:r>
              <a:rPr lang="en-US" dirty="0" smtClean="0">
                <a:latin typeface="Tahoma" pitchFamily="34" charset="0"/>
                <a:ea typeface="Tahoma" pitchFamily="34" charset="0"/>
                <a:cs typeface="Tahoma" pitchFamily="34" charset="0"/>
              </a:rPr>
              <a:t>Sea transport is considered to be the less</a:t>
            </a:r>
          </a:p>
          <a:p>
            <a:pPr>
              <a:buNone/>
            </a:pPr>
            <a:r>
              <a:rPr lang="en-US" dirty="0" smtClean="0">
                <a:latin typeface="Tahoma" pitchFamily="34" charset="0"/>
                <a:ea typeface="Tahoma" pitchFamily="34" charset="0"/>
                <a:cs typeface="Tahoma" pitchFamily="34" charset="0"/>
              </a:rPr>
              <a:t>environmentally </a:t>
            </a:r>
            <a:r>
              <a:rPr lang="en-US" dirty="0" smtClean="0">
                <a:latin typeface="Tahoma" pitchFamily="34" charset="0"/>
                <a:ea typeface="Tahoma" pitchFamily="34" charset="0"/>
                <a:cs typeface="Tahoma" pitchFamily="34" charset="0"/>
              </a:rPr>
              <a:t>harmful mode </a:t>
            </a:r>
            <a:r>
              <a:rPr lang="en-US" dirty="0" smtClean="0">
                <a:latin typeface="Tahoma" pitchFamily="34" charset="0"/>
                <a:ea typeface="Tahoma" pitchFamily="34" charset="0"/>
                <a:cs typeface="Tahoma" pitchFamily="34" charset="0"/>
              </a:rPr>
              <a:t>of transport, due to its  </a:t>
            </a:r>
          </a:p>
          <a:p>
            <a:pPr>
              <a:buNone/>
            </a:pPr>
            <a:r>
              <a:rPr lang="en-US" dirty="0" smtClean="0">
                <a:latin typeface="Tahoma" pitchFamily="34" charset="0"/>
                <a:ea typeface="Tahoma" pitchFamily="34" charset="0"/>
                <a:cs typeface="Tahoma" pitchFamily="34" charset="0"/>
              </a:rPr>
              <a:t>growing magnitude it requires port activities to </a:t>
            </a:r>
          </a:p>
          <a:p>
            <a:pPr>
              <a:buNone/>
            </a:pPr>
            <a:r>
              <a:rPr lang="en-US" dirty="0" smtClean="0">
                <a:latin typeface="Tahoma" pitchFamily="34" charset="0"/>
                <a:ea typeface="Tahoma" pitchFamily="34" charset="0"/>
                <a:cs typeface="Tahoma" pitchFamily="34" charset="0"/>
              </a:rPr>
              <a:t>develop precautionary actions to ensure its </a:t>
            </a:r>
          </a:p>
          <a:p>
            <a:pPr>
              <a:buNone/>
            </a:pPr>
            <a:r>
              <a:rPr lang="en-US" dirty="0" smtClean="0">
                <a:latin typeface="Tahoma" pitchFamily="34" charset="0"/>
                <a:ea typeface="Tahoma" pitchFamily="34" charset="0"/>
                <a:cs typeface="Tahoma" pitchFamily="34" charset="0"/>
              </a:rPr>
              <a:t>sustainability          GREEN PORT POLICIES: to be </a:t>
            </a:r>
          </a:p>
          <a:p>
            <a:pPr>
              <a:buNone/>
            </a:pPr>
            <a:r>
              <a:rPr lang="en-US" dirty="0" smtClean="0">
                <a:latin typeface="Tahoma" pitchFamily="34" charset="0"/>
                <a:ea typeface="Tahoma" pitchFamily="34" charset="0"/>
                <a:cs typeface="Tahoma" pitchFamily="34" charset="0"/>
              </a:rPr>
              <a:t>successful require integrated strategies from both the </a:t>
            </a:r>
          </a:p>
          <a:p>
            <a:pPr>
              <a:buNone/>
            </a:pPr>
            <a:r>
              <a:rPr lang="en-US" dirty="0" smtClean="0">
                <a:latin typeface="Tahoma" pitchFamily="34" charset="0"/>
                <a:ea typeface="Tahoma" pitchFamily="34" charset="0"/>
                <a:cs typeface="Tahoma" pitchFamily="34" charset="0"/>
              </a:rPr>
              <a:t>sea and land side.</a:t>
            </a:r>
          </a:p>
          <a:p>
            <a:pPr>
              <a:buNone/>
            </a:pPr>
            <a:endParaRPr lang="en-US" dirty="0" smtClean="0">
              <a:latin typeface="Tahoma" pitchFamily="34" charset="0"/>
              <a:ea typeface="Tahoma" pitchFamily="34" charset="0"/>
              <a:cs typeface="Tahoma" pitchFamily="34" charset="0"/>
            </a:endParaRPr>
          </a:p>
          <a:p>
            <a:pPr>
              <a:buNone/>
            </a:pPr>
            <a:r>
              <a:rPr lang="en-US" dirty="0" smtClean="0">
                <a:latin typeface="Tahoma" pitchFamily="34" charset="0"/>
                <a:ea typeface="Tahoma" pitchFamily="34" charset="0"/>
                <a:cs typeface="Tahoma" pitchFamily="34" charset="0"/>
              </a:rPr>
              <a:t>Focus paper: LAND SIDE </a:t>
            </a:r>
          </a:p>
          <a:p>
            <a:pPr>
              <a:buNone/>
            </a:pPr>
            <a:endParaRPr lang="en-US" dirty="0" smtClean="0"/>
          </a:p>
          <a:p>
            <a:pPr>
              <a:buNone/>
            </a:pPr>
            <a:endParaRPr lang="en-US" dirty="0" smtClean="0"/>
          </a:p>
          <a:p>
            <a:pPr>
              <a:buNone/>
            </a:pPr>
            <a:endParaRPr lang="it-IT" dirty="0"/>
          </a:p>
        </p:txBody>
      </p:sp>
      <p:sp>
        <p:nvSpPr>
          <p:cNvPr id="5" name="Freccia a destra 4"/>
          <p:cNvSpPr/>
          <p:nvPr/>
        </p:nvSpPr>
        <p:spPr>
          <a:xfrm>
            <a:off x="2555776" y="3501008"/>
            <a:ext cx="6480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87419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576064"/>
          </a:xfrm>
        </p:spPr>
        <p:txBody>
          <a:bodyPr>
            <a:noAutofit/>
          </a:bodyPr>
          <a:lstStyle/>
          <a:p>
            <a:pPr algn="ctr"/>
            <a:r>
              <a:rPr lang="it-IT" sz="4000" dirty="0" err="1" smtClean="0">
                <a:latin typeface="Tahoma" pitchFamily="34" charset="0"/>
                <a:ea typeface="Tahoma" pitchFamily="34" charset="0"/>
                <a:cs typeface="Tahoma" pitchFamily="34" charset="0"/>
              </a:rPr>
              <a:t>Introduction</a:t>
            </a:r>
            <a:r>
              <a:rPr lang="it-IT" sz="4000" dirty="0" smtClean="0">
                <a:latin typeface="Tahoma" pitchFamily="34" charset="0"/>
                <a:ea typeface="Tahoma" pitchFamily="34" charset="0"/>
                <a:cs typeface="Tahoma" pitchFamily="34" charset="0"/>
              </a:rPr>
              <a:t> (II)</a:t>
            </a:r>
            <a:endParaRPr lang="it-IT" sz="4000" dirty="0">
              <a:latin typeface="Tahoma" pitchFamily="34" charset="0"/>
              <a:ea typeface="Tahoma" pitchFamily="34" charset="0"/>
              <a:cs typeface="Tahoma" pitchFamily="34" charset="0"/>
            </a:endParaRPr>
          </a:p>
        </p:txBody>
      </p:sp>
      <p:sp>
        <p:nvSpPr>
          <p:cNvPr id="11" name="Segnaposto contenuto 10"/>
          <p:cNvSpPr>
            <a:spLocks noGrp="1"/>
          </p:cNvSpPr>
          <p:nvPr>
            <p:ph idx="1"/>
          </p:nvPr>
        </p:nvSpPr>
        <p:spPr>
          <a:xfrm>
            <a:off x="395536" y="836712"/>
            <a:ext cx="8424936" cy="5559896"/>
          </a:xfrm>
        </p:spPr>
        <p:txBody>
          <a:bodyPr/>
          <a:lstStyle/>
          <a:p>
            <a:pPr>
              <a:buNone/>
            </a:pPr>
            <a:r>
              <a:rPr lang="en-US" dirty="0" smtClean="0">
                <a:latin typeface="Tahoma" pitchFamily="34" charset="0"/>
                <a:ea typeface="Tahoma" pitchFamily="34" charset="0"/>
                <a:cs typeface="Tahoma" pitchFamily="34" charset="0"/>
              </a:rPr>
              <a:t>Governments and organizations around the globe </a:t>
            </a:r>
          </a:p>
          <a:p>
            <a:pPr>
              <a:buNone/>
            </a:pPr>
            <a:r>
              <a:rPr lang="en-US" dirty="0" smtClean="0">
                <a:latin typeface="Tahoma" pitchFamily="34" charset="0"/>
                <a:ea typeface="Tahoma" pitchFamily="34" charset="0"/>
                <a:cs typeface="Tahoma" pitchFamily="34" charset="0"/>
              </a:rPr>
              <a:t>began  addressing environmental issues in the maritime </a:t>
            </a:r>
          </a:p>
          <a:p>
            <a:pPr>
              <a:buNone/>
            </a:pPr>
            <a:r>
              <a:rPr lang="en-US" dirty="0" smtClean="0">
                <a:latin typeface="Tahoma" pitchFamily="34" charset="0"/>
                <a:ea typeface="Tahoma" pitchFamily="34" charset="0"/>
                <a:cs typeface="Tahoma" pitchFamily="34" charset="0"/>
              </a:rPr>
              <a:t>sector  last century mainly as a result of catastrophic </a:t>
            </a:r>
          </a:p>
          <a:p>
            <a:pPr>
              <a:buNone/>
            </a:pPr>
            <a:r>
              <a:rPr lang="en-US" dirty="0" smtClean="0">
                <a:latin typeface="Tahoma" pitchFamily="34" charset="0"/>
                <a:ea typeface="Tahoma" pitchFamily="34" charset="0"/>
                <a:cs typeface="Tahoma" pitchFamily="34" charset="0"/>
              </a:rPr>
              <a:t>events such as oil spills and abandoned vessels. </a:t>
            </a:r>
          </a:p>
          <a:p>
            <a:pPr>
              <a:buNone/>
            </a:pPr>
            <a:endParaRPr lang="en-US" dirty="0" smtClean="0">
              <a:latin typeface="Tahoma" pitchFamily="34" charset="0"/>
              <a:ea typeface="Tahoma" pitchFamily="34" charset="0"/>
              <a:cs typeface="Tahoma" pitchFamily="34" charset="0"/>
            </a:endParaRPr>
          </a:p>
          <a:p>
            <a:pPr>
              <a:buNone/>
            </a:pPr>
            <a:endParaRPr lang="en-US" dirty="0" smtClean="0">
              <a:latin typeface="Tahoma" pitchFamily="34" charset="0"/>
              <a:ea typeface="Tahoma" pitchFamily="34" charset="0"/>
              <a:cs typeface="Tahoma" pitchFamily="34" charset="0"/>
            </a:endParaRPr>
          </a:p>
        </p:txBody>
      </p:sp>
      <p:sp>
        <p:nvSpPr>
          <p:cNvPr id="17" name="Rettangolo 16"/>
          <p:cNvSpPr/>
          <p:nvPr/>
        </p:nvSpPr>
        <p:spPr>
          <a:xfrm>
            <a:off x="395536" y="3068960"/>
            <a:ext cx="32403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tx1"/>
                </a:solidFill>
                <a:latin typeface="Tahoma" pitchFamily="34" charset="0"/>
                <a:ea typeface="Tahoma" pitchFamily="34" charset="0"/>
                <a:cs typeface="Tahoma" pitchFamily="34" charset="0"/>
              </a:rPr>
              <a:t>21st CENTURY PORTS</a:t>
            </a:r>
            <a:endParaRPr lang="it-IT" sz="2000" b="1" dirty="0">
              <a:solidFill>
                <a:schemeClr val="tx1"/>
              </a:solidFill>
              <a:latin typeface="Tahoma" pitchFamily="34" charset="0"/>
              <a:ea typeface="Tahoma" pitchFamily="34" charset="0"/>
              <a:cs typeface="Tahoma" pitchFamily="34" charset="0"/>
            </a:endParaRPr>
          </a:p>
        </p:txBody>
      </p:sp>
      <p:sp>
        <p:nvSpPr>
          <p:cNvPr id="20" name="CasellaDiTesto 19"/>
          <p:cNvSpPr txBox="1"/>
          <p:nvPr/>
        </p:nvSpPr>
        <p:spPr>
          <a:xfrm>
            <a:off x="4139952" y="3068960"/>
            <a:ext cx="3744416" cy="3677930"/>
          </a:xfrm>
          <a:prstGeom prst="rect">
            <a:avLst/>
          </a:prstGeom>
          <a:noFill/>
        </p:spPr>
        <p:txBody>
          <a:bodyPr wrap="square" rtlCol="0">
            <a:spAutoFit/>
          </a:bodyPr>
          <a:lstStyle/>
          <a:p>
            <a:pPr>
              <a:lnSpc>
                <a:spcPct val="150000"/>
              </a:lnSpc>
              <a:spcBef>
                <a:spcPts val="600"/>
              </a:spcBef>
              <a:spcAft>
                <a:spcPts val="600"/>
              </a:spcAft>
              <a:buFont typeface="Arial" pitchFamily="34" charset="0"/>
              <a:buChar char="•"/>
            </a:pPr>
            <a:r>
              <a:rPr lang="it-IT" dirty="0" smtClean="0">
                <a:latin typeface="Tahoma" pitchFamily="34" charset="0"/>
                <a:ea typeface="Tahoma" pitchFamily="34" charset="0"/>
                <a:cs typeface="Tahoma" pitchFamily="34" charset="0"/>
              </a:rPr>
              <a:t> STRICTER ENVIRONMENTAL REGULATIONS</a:t>
            </a:r>
          </a:p>
          <a:p>
            <a:pPr>
              <a:lnSpc>
                <a:spcPct val="150000"/>
              </a:lnSpc>
              <a:spcBef>
                <a:spcPts val="600"/>
              </a:spcBef>
              <a:spcAft>
                <a:spcPts val="600"/>
              </a:spcAft>
              <a:buFont typeface="Arial" pitchFamily="34" charset="0"/>
              <a:buChar char="•"/>
            </a:pPr>
            <a:r>
              <a:rPr lang="it-IT" dirty="0" smtClean="0">
                <a:latin typeface="Tahoma" pitchFamily="34" charset="0"/>
                <a:ea typeface="Tahoma" pitchFamily="34" charset="0"/>
                <a:cs typeface="Tahoma" pitchFamily="34" charset="0"/>
              </a:rPr>
              <a:t> SOCIAL PRESSURE </a:t>
            </a:r>
          </a:p>
          <a:p>
            <a:pPr>
              <a:lnSpc>
                <a:spcPct val="150000"/>
              </a:lnSpc>
              <a:spcBef>
                <a:spcPts val="600"/>
              </a:spcBef>
              <a:spcAft>
                <a:spcPts val="600"/>
              </a:spcAft>
              <a:buFont typeface="Arial" pitchFamily="34" charset="0"/>
              <a:buChar char="•"/>
            </a:pPr>
            <a:r>
              <a:rPr lang="it-IT" dirty="0" smtClean="0">
                <a:latin typeface="Tahoma" pitchFamily="34" charset="0"/>
                <a:ea typeface="Tahoma" pitchFamily="34" charset="0"/>
                <a:cs typeface="Tahoma" pitchFamily="34" charset="0"/>
              </a:rPr>
              <a:t> GREENER SUPPLY CHAINS</a:t>
            </a:r>
          </a:p>
          <a:p>
            <a:pPr>
              <a:lnSpc>
                <a:spcPct val="150000"/>
              </a:lnSpc>
              <a:spcBef>
                <a:spcPts val="600"/>
              </a:spcBef>
              <a:spcAft>
                <a:spcPts val="600"/>
              </a:spcAft>
              <a:buFont typeface="Arial" pitchFamily="34" charset="0"/>
              <a:buChar char="•"/>
            </a:pPr>
            <a:r>
              <a:rPr lang="it-IT" dirty="0" smtClean="0">
                <a:latin typeface="Tahoma" pitchFamily="34" charset="0"/>
                <a:ea typeface="Tahoma" pitchFamily="34" charset="0"/>
                <a:cs typeface="Tahoma" pitchFamily="34" charset="0"/>
              </a:rPr>
              <a:t>ENVIRONMENTALLY SUSTAINABLE EFFICIENCY </a:t>
            </a:r>
          </a:p>
          <a:p>
            <a:endParaRPr lang="it-IT" dirty="0" smtClean="0"/>
          </a:p>
          <a:p>
            <a:pPr>
              <a:buFont typeface="Arial" pitchFamily="34" charset="0"/>
              <a:buChar char="•"/>
            </a:pPr>
            <a:endParaRPr lang="it-IT" dirty="0"/>
          </a:p>
        </p:txBody>
      </p:sp>
      <p:pic>
        <p:nvPicPr>
          <p:cNvPr id="2051" name="Picture 3" descr="C:\Users\Ines\Desktop\Abstracts e papers\SIET Venezia 2013\untitled.png"/>
          <p:cNvPicPr>
            <a:picLocks noChangeAspect="1" noChangeArrowheads="1"/>
          </p:cNvPicPr>
          <p:nvPr/>
        </p:nvPicPr>
        <p:blipFill>
          <a:blip r:embed="rId2" cstate="print"/>
          <a:srcRect/>
          <a:stretch>
            <a:fillRect/>
          </a:stretch>
        </p:blipFill>
        <p:spPr bwMode="auto">
          <a:xfrm>
            <a:off x="323528" y="4581128"/>
            <a:ext cx="3384376" cy="1991866"/>
          </a:xfrm>
          <a:prstGeom prst="rect">
            <a:avLst/>
          </a:prstGeom>
          <a:noFill/>
        </p:spPr>
      </p:pic>
    </p:spTree>
    <p:extLst>
      <p:ext uri="{BB962C8B-B14F-4D97-AF65-F5344CB8AC3E}">
        <p14:creationId xmlns:p14="http://schemas.microsoft.com/office/powerpoint/2010/main" val="404819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asellaDiTesto 13"/>
          <p:cNvSpPr txBox="1"/>
          <p:nvPr/>
        </p:nvSpPr>
        <p:spPr>
          <a:xfrm>
            <a:off x="539552" y="1052736"/>
            <a:ext cx="7704856" cy="5262979"/>
          </a:xfrm>
          <a:prstGeom prst="rect">
            <a:avLst/>
          </a:prstGeom>
          <a:noFill/>
        </p:spPr>
        <p:txBody>
          <a:bodyPr wrap="square" rtlCol="0">
            <a:spAutoFit/>
          </a:bodyPr>
          <a:lstStyle/>
          <a:p>
            <a:r>
              <a:rPr lang="en-US" sz="2800" dirty="0" smtClean="0">
                <a:solidFill>
                  <a:schemeClr val="accent1">
                    <a:lumMod val="60000"/>
                    <a:lumOff val="40000"/>
                  </a:schemeClr>
                </a:solidFill>
                <a:latin typeface="Tahoma" pitchFamily="34" charset="0"/>
                <a:ea typeface="Tahoma" pitchFamily="34" charset="0"/>
                <a:cs typeface="Tahoma" pitchFamily="34" charset="0"/>
              </a:rPr>
              <a:t>Green Port Policy: “an aggressive, comprehensive and coordinated approach to reduce the negative impacts of Port operations”</a:t>
            </a:r>
            <a:r>
              <a:rPr lang="en-US" sz="2800" dirty="0" smtClean="0">
                <a:latin typeface="Tahoma" pitchFamily="34" charset="0"/>
                <a:ea typeface="Tahoma" pitchFamily="34" charset="0"/>
                <a:cs typeface="Tahoma" pitchFamily="34" charset="0"/>
              </a:rPr>
              <a:t> </a:t>
            </a:r>
          </a:p>
          <a:p>
            <a:r>
              <a:rPr lang="en-US" sz="2800" dirty="0" smtClean="0">
                <a:latin typeface="Tahoma" pitchFamily="34" charset="0"/>
                <a:ea typeface="Tahoma" pitchFamily="34" charset="0"/>
                <a:cs typeface="Tahoma" pitchFamily="34" charset="0"/>
              </a:rPr>
              <a:t>5 guiding principles : </a:t>
            </a:r>
          </a:p>
          <a:p>
            <a:pPr>
              <a:buFont typeface="Arial" pitchFamily="34" charset="0"/>
              <a:buChar char="•"/>
            </a:pPr>
            <a:r>
              <a:rPr lang="en-US" sz="2800" dirty="0" smtClean="0">
                <a:latin typeface="Tahoma" pitchFamily="34" charset="0"/>
                <a:ea typeface="Tahoma" pitchFamily="34" charset="0"/>
                <a:cs typeface="Tahoma" pitchFamily="34" charset="0"/>
              </a:rPr>
              <a:t> Protect the community from harmful environmental impacts of Port operations.</a:t>
            </a:r>
          </a:p>
          <a:p>
            <a:pPr>
              <a:buFont typeface="Arial" pitchFamily="34" charset="0"/>
              <a:buChar char="•"/>
            </a:pPr>
            <a:r>
              <a:rPr lang="en-US" sz="2800" dirty="0" smtClean="0">
                <a:latin typeface="Tahoma" pitchFamily="34" charset="0"/>
                <a:ea typeface="Tahoma" pitchFamily="34" charset="0"/>
                <a:cs typeface="Tahoma" pitchFamily="34" charset="0"/>
              </a:rPr>
              <a:t> Distinguish the Port as a leader in environmental stewardship and compliance</a:t>
            </a:r>
          </a:p>
          <a:p>
            <a:pPr>
              <a:buFont typeface="Arial" pitchFamily="34" charset="0"/>
              <a:buChar char="•"/>
            </a:pPr>
            <a:r>
              <a:rPr lang="en-US" sz="2800" dirty="0" smtClean="0">
                <a:latin typeface="Tahoma" pitchFamily="34" charset="0"/>
                <a:ea typeface="Tahoma" pitchFamily="34" charset="0"/>
                <a:cs typeface="Tahoma" pitchFamily="34" charset="0"/>
              </a:rPr>
              <a:t> Promote sustainability.</a:t>
            </a:r>
          </a:p>
          <a:p>
            <a:pPr>
              <a:buFont typeface="Arial" pitchFamily="34" charset="0"/>
              <a:buChar char="•"/>
            </a:pPr>
            <a:r>
              <a:rPr lang="en-US" sz="2800" dirty="0" smtClean="0">
                <a:latin typeface="Tahoma" pitchFamily="34" charset="0"/>
                <a:ea typeface="Tahoma" pitchFamily="34" charset="0"/>
                <a:cs typeface="Tahoma" pitchFamily="34" charset="0"/>
              </a:rPr>
              <a:t> Employ best available technology to avoid or reduce environmental impacts.</a:t>
            </a:r>
          </a:p>
          <a:p>
            <a:pPr>
              <a:buFont typeface="Arial" pitchFamily="34" charset="0"/>
              <a:buChar char="•"/>
            </a:pPr>
            <a:r>
              <a:rPr lang="en-US" sz="2800" dirty="0" smtClean="0">
                <a:latin typeface="Tahoma" pitchFamily="34" charset="0"/>
                <a:ea typeface="Tahoma" pitchFamily="34" charset="0"/>
                <a:cs typeface="Tahoma" pitchFamily="34" charset="0"/>
              </a:rPr>
              <a:t> Engage and educate the community.</a:t>
            </a:r>
            <a:endParaRPr lang="en-US" sz="2800" dirty="0">
              <a:latin typeface="Tahoma" pitchFamily="34" charset="0"/>
              <a:ea typeface="Tahoma" pitchFamily="34" charset="0"/>
              <a:cs typeface="Tahoma" pitchFamily="34" charset="0"/>
            </a:endParaRPr>
          </a:p>
        </p:txBody>
      </p:sp>
      <p:sp>
        <p:nvSpPr>
          <p:cNvPr id="3" name="CasellaDiTesto 2"/>
          <p:cNvSpPr txBox="1"/>
          <p:nvPr/>
        </p:nvSpPr>
        <p:spPr>
          <a:xfrm>
            <a:off x="395536" y="260648"/>
            <a:ext cx="8388424" cy="584775"/>
          </a:xfrm>
          <a:prstGeom prst="rect">
            <a:avLst/>
          </a:prstGeom>
          <a:noFill/>
        </p:spPr>
        <p:txBody>
          <a:bodyPr wrap="square" rtlCol="0">
            <a:spAutoFit/>
          </a:bodyPr>
          <a:lstStyle/>
          <a:p>
            <a:r>
              <a:rPr lang="it-IT" sz="3200" dirty="0" smtClean="0">
                <a:solidFill>
                  <a:schemeClr val="accent1">
                    <a:lumMod val="75000"/>
                  </a:schemeClr>
                </a:solidFill>
                <a:latin typeface="Tahoma" pitchFamily="34" charset="0"/>
                <a:ea typeface="Tahoma" pitchFamily="34" charset="0"/>
                <a:cs typeface="Tahoma" pitchFamily="34" charset="0"/>
              </a:rPr>
              <a:t>Green </a:t>
            </a:r>
            <a:r>
              <a:rPr lang="it-IT" sz="3200" dirty="0" err="1" smtClean="0">
                <a:solidFill>
                  <a:schemeClr val="accent1">
                    <a:lumMod val="75000"/>
                  </a:schemeClr>
                </a:solidFill>
                <a:latin typeface="Tahoma" pitchFamily="34" charset="0"/>
                <a:ea typeface="Tahoma" pitchFamily="34" charset="0"/>
                <a:cs typeface="Tahoma" pitchFamily="34" charset="0"/>
              </a:rPr>
              <a:t>Ports</a:t>
            </a:r>
            <a:r>
              <a:rPr lang="it-IT" sz="3200" dirty="0" smtClean="0">
                <a:solidFill>
                  <a:schemeClr val="accent1">
                    <a:lumMod val="75000"/>
                  </a:schemeClr>
                </a:solidFill>
                <a:latin typeface="Tahoma" pitchFamily="34" charset="0"/>
                <a:ea typeface="Tahoma" pitchFamily="34" charset="0"/>
                <a:cs typeface="Tahoma" pitchFamily="34" charset="0"/>
              </a:rPr>
              <a:t> policy: </a:t>
            </a:r>
            <a:r>
              <a:rPr lang="it-IT" sz="3200" dirty="0" err="1" smtClean="0">
                <a:solidFill>
                  <a:schemeClr val="accent1">
                    <a:lumMod val="75000"/>
                  </a:schemeClr>
                </a:solidFill>
                <a:latin typeface="Tahoma" pitchFamily="34" charset="0"/>
                <a:ea typeface="Tahoma" pitchFamily="34" charset="0"/>
                <a:cs typeface="Tahoma" pitchFamily="34" charset="0"/>
              </a:rPr>
              <a:t>definition</a:t>
            </a:r>
            <a:r>
              <a:rPr lang="it-IT" sz="3200" dirty="0" smtClean="0">
                <a:solidFill>
                  <a:schemeClr val="accent1">
                    <a:lumMod val="75000"/>
                  </a:schemeClr>
                </a:solidFill>
                <a:latin typeface="Tahoma" pitchFamily="34" charset="0"/>
                <a:ea typeface="Tahoma" pitchFamily="34" charset="0"/>
                <a:cs typeface="Tahoma" pitchFamily="34" charset="0"/>
              </a:rPr>
              <a:t> and </a:t>
            </a:r>
            <a:r>
              <a:rPr lang="it-IT" sz="3200" dirty="0" err="1" smtClean="0">
                <a:solidFill>
                  <a:schemeClr val="accent1">
                    <a:lumMod val="75000"/>
                  </a:schemeClr>
                </a:solidFill>
                <a:latin typeface="Tahoma" pitchFamily="34" charset="0"/>
                <a:ea typeface="Tahoma" pitchFamily="34" charset="0"/>
                <a:cs typeface="Tahoma" pitchFamily="34" charset="0"/>
              </a:rPr>
              <a:t>principles</a:t>
            </a:r>
            <a:r>
              <a:rPr lang="it-IT" sz="3200" dirty="0" smtClean="0">
                <a:solidFill>
                  <a:schemeClr val="accent1">
                    <a:lumMod val="75000"/>
                  </a:schemeClr>
                </a:solidFill>
                <a:latin typeface="Tahoma" pitchFamily="34" charset="0"/>
                <a:ea typeface="Tahoma" pitchFamily="34" charset="0"/>
                <a:cs typeface="Tahoma" pitchFamily="34" charset="0"/>
              </a:rPr>
              <a:t> </a:t>
            </a:r>
            <a:endParaRPr lang="it-IT" sz="3200" dirty="0">
              <a:solidFill>
                <a:schemeClr val="accent1">
                  <a:lumMod val="75000"/>
                </a:schemeClr>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32656"/>
            <a:ext cx="8229600" cy="708688"/>
          </a:xfrm>
        </p:spPr>
        <p:txBody>
          <a:bodyPr>
            <a:normAutofit fontScale="90000"/>
          </a:bodyPr>
          <a:lstStyle/>
          <a:p>
            <a:r>
              <a:rPr lang="it-IT" dirty="0" err="1" smtClean="0">
                <a:solidFill>
                  <a:schemeClr val="accent1">
                    <a:lumMod val="75000"/>
                  </a:schemeClr>
                </a:solidFill>
                <a:latin typeface="Tahoma" pitchFamily="34" charset="0"/>
                <a:ea typeface="Tahoma" pitchFamily="34" charset="0"/>
                <a:cs typeface="Tahoma" pitchFamily="34" charset="0"/>
              </a:rPr>
              <a:t>Scoping</a:t>
            </a:r>
            <a:r>
              <a:rPr lang="it-IT" dirty="0" smtClean="0">
                <a:solidFill>
                  <a:schemeClr val="accent1">
                    <a:lumMod val="75000"/>
                  </a:schemeClr>
                </a:solidFill>
                <a:latin typeface="Tahoma" pitchFamily="34" charset="0"/>
                <a:ea typeface="Tahoma" pitchFamily="34" charset="0"/>
                <a:cs typeface="Tahoma" pitchFamily="34" charset="0"/>
              </a:rPr>
              <a:t> down the </a:t>
            </a:r>
            <a:r>
              <a:rPr lang="it-IT" dirty="0" err="1" smtClean="0">
                <a:solidFill>
                  <a:schemeClr val="accent1">
                    <a:lumMod val="75000"/>
                  </a:schemeClr>
                </a:solidFill>
                <a:latin typeface="Tahoma" pitchFamily="34" charset="0"/>
                <a:ea typeface="Tahoma" pitchFamily="34" charset="0"/>
                <a:cs typeface="Tahoma" pitchFamily="34" charset="0"/>
              </a:rPr>
              <a:t>research</a:t>
            </a:r>
            <a:r>
              <a:rPr lang="it-IT" dirty="0" smtClean="0">
                <a:solidFill>
                  <a:schemeClr val="accent1">
                    <a:lumMod val="75000"/>
                  </a:schemeClr>
                </a:solidFill>
                <a:latin typeface="Tahoma" pitchFamily="34" charset="0"/>
                <a:ea typeface="Tahoma" pitchFamily="34" charset="0"/>
                <a:cs typeface="Tahoma" pitchFamily="34" charset="0"/>
              </a:rPr>
              <a:t> </a:t>
            </a:r>
            <a:r>
              <a:rPr lang="it-IT" dirty="0" err="1" smtClean="0">
                <a:solidFill>
                  <a:schemeClr val="accent1">
                    <a:lumMod val="75000"/>
                  </a:schemeClr>
                </a:solidFill>
                <a:latin typeface="Tahoma" pitchFamily="34" charset="0"/>
                <a:ea typeface="Tahoma" pitchFamily="34" charset="0"/>
                <a:cs typeface="Tahoma" pitchFamily="34" charset="0"/>
              </a:rPr>
              <a:t>topic</a:t>
            </a:r>
            <a:endParaRPr lang="it-IT" dirty="0">
              <a:solidFill>
                <a:schemeClr val="accent1">
                  <a:lumMod val="75000"/>
                </a:schemeClr>
              </a:solidFill>
              <a:latin typeface="Tahoma" pitchFamily="34" charset="0"/>
              <a:ea typeface="Tahoma" pitchFamily="34" charset="0"/>
              <a:cs typeface="Tahoma" pitchFamily="34" charset="0"/>
            </a:endParaRPr>
          </a:p>
        </p:txBody>
      </p:sp>
      <p:sp>
        <p:nvSpPr>
          <p:cNvPr id="3" name="Segnaposto contenuto 2"/>
          <p:cNvSpPr>
            <a:spLocks noGrp="1"/>
          </p:cNvSpPr>
          <p:nvPr>
            <p:ph idx="1"/>
          </p:nvPr>
        </p:nvSpPr>
        <p:spPr>
          <a:xfrm>
            <a:off x="457200" y="1124744"/>
            <a:ext cx="8229600" cy="5199856"/>
          </a:xfrm>
        </p:spPr>
        <p:txBody>
          <a:bodyPr>
            <a:normAutofit/>
          </a:bodyPr>
          <a:lstStyle/>
          <a:p>
            <a:pPr marL="0" indent="0"/>
            <a:r>
              <a:rPr lang="it-IT" sz="2400" dirty="0" smtClean="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Problems linked to the activities of vessels calling the port (ballast water, emissions, etc.)</a:t>
            </a:r>
          </a:p>
          <a:p>
            <a:pPr marL="0" indent="0"/>
            <a:endParaRPr lang="en-US" sz="2400" dirty="0" smtClean="0">
              <a:latin typeface="Tahoma" pitchFamily="34" charset="0"/>
              <a:ea typeface="Tahoma" pitchFamily="34" charset="0"/>
              <a:cs typeface="Tahoma" pitchFamily="34" charset="0"/>
            </a:endParaRPr>
          </a:p>
          <a:p>
            <a:pPr marL="0" indent="0">
              <a:buNone/>
            </a:pPr>
            <a:endParaRPr lang="en-US" sz="2400" dirty="0" smtClean="0">
              <a:latin typeface="Tahoma" pitchFamily="34" charset="0"/>
              <a:ea typeface="Tahoma" pitchFamily="34" charset="0"/>
              <a:cs typeface="Tahoma" pitchFamily="34" charset="0"/>
            </a:endParaRPr>
          </a:p>
          <a:p>
            <a:pPr marL="0" indent="0">
              <a:buNone/>
            </a:pPr>
            <a:endParaRPr lang="en-US" sz="2400" dirty="0" smtClean="0">
              <a:latin typeface="Tahoma" pitchFamily="34" charset="0"/>
              <a:ea typeface="Tahoma" pitchFamily="34" charset="0"/>
              <a:cs typeface="Tahoma" pitchFamily="34" charset="0"/>
            </a:endParaRPr>
          </a:p>
          <a:p>
            <a:pPr marL="0" indent="0">
              <a:buNone/>
            </a:pPr>
            <a:endParaRPr lang="en-US" sz="2400" dirty="0" smtClean="0">
              <a:latin typeface="Tahoma" pitchFamily="34" charset="0"/>
              <a:ea typeface="Tahoma" pitchFamily="34" charset="0"/>
              <a:cs typeface="Tahoma" pitchFamily="34" charset="0"/>
            </a:endParaRPr>
          </a:p>
          <a:p>
            <a:pPr marL="0" indent="0"/>
            <a:r>
              <a:rPr lang="en-US" sz="2400" dirty="0" smtClean="0">
                <a:latin typeface="Tahoma" pitchFamily="34" charset="0"/>
                <a:ea typeface="Tahoma" pitchFamily="34" charset="0"/>
                <a:cs typeface="Tahoma" pitchFamily="34" charset="0"/>
              </a:rPr>
              <a:t> Aspects linked to the emissions from inter-modal transport chains serving the port hinterland (emissions, congestion, accidents, etc.). </a:t>
            </a:r>
          </a:p>
          <a:p>
            <a:pPr marL="0" indent="0"/>
            <a:endParaRPr lang="en-US" sz="2400" dirty="0" smtClean="0">
              <a:latin typeface="Tahoma" pitchFamily="34" charset="0"/>
              <a:ea typeface="Tahoma" pitchFamily="34" charset="0"/>
              <a:cs typeface="Tahoma" pitchFamily="34" charset="0"/>
            </a:endParaRPr>
          </a:p>
          <a:p>
            <a:pPr marL="0" indent="0">
              <a:buNone/>
            </a:pPr>
            <a:endParaRPr lang="it-IT" sz="2400" dirty="0">
              <a:latin typeface="Tahoma" pitchFamily="34" charset="0"/>
              <a:ea typeface="Tahoma" pitchFamily="34" charset="0"/>
              <a:cs typeface="Tahoma" pitchFamily="34" charset="0"/>
            </a:endParaRPr>
          </a:p>
        </p:txBody>
      </p:sp>
      <p:sp>
        <p:nvSpPr>
          <p:cNvPr id="9" name="Ovale 8"/>
          <p:cNvSpPr/>
          <p:nvPr/>
        </p:nvSpPr>
        <p:spPr>
          <a:xfrm>
            <a:off x="467544" y="2114666"/>
            <a:ext cx="7632848" cy="1584176"/>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n-US" sz="2400" dirty="0" smtClean="0">
                <a:solidFill>
                  <a:schemeClr val="tx1"/>
                </a:solidFill>
                <a:latin typeface="Tahoma" pitchFamily="34" charset="0"/>
                <a:ea typeface="Tahoma" pitchFamily="34" charset="0"/>
                <a:cs typeface="Tahoma" pitchFamily="34" charset="0"/>
              </a:rPr>
              <a:t> Issues caused by the port activities (noise; water pollution, oil spills and antifouling of the ships; waste; hazardous cargos; etc.)</a:t>
            </a:r>
            <a:endParaRPr lang="it-IT" sz="2400" dirty="0">
              <a:solidFill>
                <a:schemeClr val="tx1"/>
              </a:solidFill>
            </a:endParaRPr>
          </a:p>
        </p:txBody>
      </p:sp>
      <p:sp>
        <p:nvSpPr>
          <p:cNvPr id="10" name="Rettangolo 9"/>
          <p:cNvSpPr/>
          <p:nvPr/>
        </p:nvSpPr>
        <p:spPr>
          <a:xfrm>
            <a:off x="611560" y="5373216"/>
            <a:ext cx="8136904" cy="792088"/>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Tahoma" pitchFamily="34" charset="0"/>
                <a:ea typeface="Tahoma" pitchFamily="34" charset="0"/>
                <a:cs typeface="Tahoma" pitchFamily="34" charset="0"/>
              </a:rPr>
              <a:t>ESPO SURVEY 2009:  </a:t>
            </a:r>
            <a:r>
              <a:rPr lang="it-IT" b="1" dirty="0" err="1" smtClean="0">
                <a:solidFill>
                  <a:schemeClr val="tx1"/>
                </a:solidFill>
                <a:latin typeface="Tahoma" pitchFamily="34" charset="0"/>
                <a:ea typeface="Tahoma" pitchFamily="34" charset="0"/>
                <a:cs typeface="Tahoma" pitchFamily="34" charset="0"/>
              </a:rPr>
              <a:t>Noise</a:t>
            </a:r>
            <a:r>
              <a:rPr lang="it-IT" b="1" dirty="0" smtClean="0">
                <a:solidFill>
                  <a:schemeClr val="tx1"/>
                </a:solidFill>
                <a:latin typeface="Tahoma" pitchFamily="34" charset="0"/>
                <a:ea typeface="Tahoma" pitchFamily="34" charset="0"/>
                <a:cs typeface="Tahoma" pitchFamily="34" charset="0"/>
              </a:rPr>
              <a:t>,  Air </a:t>
            </a:r>
            <a:r>
              <a:rPr lang="it-IT" b="1" dirty="0" err="1" smtClean="0">
                <a:solidFill>
                  <a:schemeClr val="tx1"/>
                </a:solidFill>
                <a:latin typeface="Tahoma" pitchFamily="34" charset="0"/>
                <a:ea typeface="Tahoma" pitchFamily="34" charset="0"/>
                <a:cs typeface="Tahoma" pitchFamily="34" charset="0"/>
              </a:rPr>
              <a:t>quality</a:t>
            </a:r>
            <a:r>
              <a:rPr lang="it-IT" b="1" dirty="0" smtClean="0">
                <a:solidFill>
                  <a:schemeClr val="tx1"/>
                </a:solidFill>
                <a:latin typeface="Tahoma" pitchFamily="34" charset="0"/>
                <a:ea typeface="Tahoma" pitchFamily="34" charset="0"/>
                <a:cs typeface="Tahoma" pitchFamily="34" charset="0"/>
              </a:rPr>
              <a:t>,  </a:t>
            </a:r>
            <a:r>
              <a:rPr lang="it-IT" b="1" dirty="0" err="1" smtClean="0">
                <a:solidFill>
                  <a:schemeClr val="tx1"/>
                </a:solidFill>
                <a:latin typeface="Tahoma" pitchFamily="34" charset="0"/>
                <a:ea typeface="Tahoma" pitchFamily="34" charset="0"/>
                <a:cs typeface="Tahoma" pitchFamily="34" charset="0"/>
              </a:rPr>
              <a:t>Port</a:t>
            </a:r>
            <a:r>
              <a:rPr lang="it-IT" b="1" dirty="0" smtClean="0">
                <a:solidFill>
                  <a:schemeClr val="tx1"/>
                </a:solidFill>
                <a:latin typeface="Tahoma" pitchFamily="34" charset="0"/>
                <a:ea typeface="Tahoma" pitchFamily="34" charset="0"/>
                <a:cs typeface="Tahoma" pitchFamily="34" charset="0"/>
              </a:rPr>
              <a:t> </a:t>
            </a:r>
            <a:r>
              <a:rPr lang="it-IT" b="1" dirty="0" err="1" smtClean="0">
                <a:solidFill>
                  <a:schemeClr val="tx1"/>
                </a:solidFill>
                <a:latin typeface="Tahoma" pitchFamily="34" charset="0"/>
                <a:ea typeface="Tahoma" pitchFamily="34" charset="0"/>
                <a:cs typeface="Tahoma" pitchFamily="34" charset="0"/>
              </a:rPr>
              <a:t>waste</a:t>
            </a:r>
            <a:r>
              <a:rPr lang="it-IT" b="1" dirty="0" smtClean="0">
                <a:solidFill>
                  <a:schemeClr val="tx1"/>
                </a:solidFill>
                <a:latin typeface="Tahoma" pitchFamily="34" charset="0"/>
                <a:ea typeface="Tahoma" pitchFamily="34" charset="0"/>
                <a:cs typeface="Tahoma" pitchFamily="34" charset="0"/>
              </a:rPr>
              <a:t> </a:t>
            </a:r>
            <a:r>
              <a:rPr lang="it-IT" b="1" dirty="0" err="1" smtClean="0">
                <a:solidFill>
                  <a:schemeClr val="tx1"/>
                </a:solidFill>
                <a:latin typeface="Tahoma" pitchFamily="34" charset="0"/>
                <a:ea typeface="Tahoma" pitchFamily="34" charset="0"/>
                <a:cs typeface="Tahoma" pitchFamily="34" charset="0"/>
              </a:rPr>
              <a:t>main</a:t>
            </a:r>
            <a:r>
              <a:rPr lang="it-IT" b="1" dirty="0" smtClean="0">
                <a:solidFill>
                  <a:schemeClr val="tx1"/>
                </a:solidFill>
                <a:latin typeface="Tahoma" pitchFamily="34" charset="0"/>
                <a:ea typeface="Tahoma" pitchFamily="34" charset="0"/>
                <a:cs typeface="Tahoma" pitchFamily="34" charset="0"/>
              </a:rPr>
              <a:t> </a:t>
            </a:r>
            <a:r>
              <a:rPr lang="it-IT" b="1" dirty="0" err="1" smtClean="0">
                <a:solidFill>
                  <a:schemeClr val="tx1"/>
                </a:solidFill>
                <a:latin typeface="Tahoma" pitchFamily="34" charset="0"/>
                <a:ea typeface="Tahoma" pitchFamily="34" charset="0"/>
                <a:cs typeface="Tahoma" pitchFamily="34" charset="0"/>
              </a:rPr>
              <a:t>threats</a:t>
            </a:r>
            <a:r>
              <a:rPr lang="it-IT" b="1" dirty="0" smtClean="0">
                <a:solidFill>
                  <a:schemeClr val="tx1"/>
                </a:solidFill>
                <a:latin typeface="Tahoma" pitchFamily="34" charset="0"/>
                <a:ea typeface="Tahoma" pitchFamily="34" charset="0"/>
                <a:cs typeface="Tahoma" pitchFamily="34" charset="0"/>
              </a:rPr>
              <a:t> </a:t>
            </a:r>
            <a:r>
              <a:rPr lang="it-IT" b="1" dirty="0" err="1" smtClean="0">
                <a:solidFill>
                  <a:schemeClr val="tx1"/>
                </a:solidFill>
                <a:latin typeface="Tahoma" pitchFamily="34" charset="0"/>
                <a:ea typeface="Tahoma" pitchFamily="34" charset="0"/>
                <a:cs typeface="Tahoma" pitchFamily="34" charset="0"/>
              </a:rPr>
              <a:t>for</a:t>
            </a:r>
            <a:r>
              <a:rPr lang="it-IT" b="1" dirty="0" smtClean="0">
                <a:solidFill>
                  <a:schemeClr val="tx1"/>
                </a:solidFill>
                <a:latin typeface="Tahoma" pitchFamily="34" charset="0"/>
                <a:ea typeface="Tahoma" pitchFamily="34" charset="0"/>
                <a:cs typeface="Tahoma" pitchFamily="34" charset="0"/>
              </a:rPr>
              <a:t> EU </a:t>
            </a:r>
            <a:r>
              <a:rPr lang="it-IT" b="1" dirty="0" err="1" smtClean="0">
                <a:solidFill>
                  <a:schemeClr val="tx1"/>
                </a:solidFill>
                <a:latin typeface="Tahoma" pitchFamily="34" charset="0"/>
                <a:ea typeface="Tahoma" pitchFamily="34" charset="0"/>
                <a:cs typeface="Tahoma" pitchFamily="34" charset="0"/>
              </a:rPr>
              <a:t>ports</a:t>
            </a:r>
            <a:endParaRPr lang="it-IT" b="1" dirty="0">
              <a:solidFill>
                <a:schemeClr val="tx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039284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720080"/>
          </a:xfrm>
        </p:spPr>
        <p:txBody>
          <a:bodyPr>
            <a:normAutofit/>
          </a:bodyPr>
          <a:lstStyle/>
          <a:p>
            <a:pPr algn="ctr"/>
            <a:r>
              <a:rPr lang="it-IT" sz="4400" dirty="0" smtClean="0">
                <a:solidFill>
                  <a:schemeClr val="accent1">
                    <a:lumMod val="75000"/>
                  </a:schemeClr>
                </a:solidFill>
                <a:latin typeface="Tahoma" pitchFamily="34" charset="0"/>
                <a:ea typeface="Tahoma" pitchFamily="34" charset="0"/>
                <a:cs typeface="Tahoma" pitchFamily="34" charset="0"/>
              </a:rPr>
              <a:t>Air </a:t>
            </a:r>
            <a:r>
              <a:rPr lang="it-IT" sz="4400" dirty="0" err="1" smtClean="0">
                <a:solidFill>
                  <a:schemeClr val="accent1">
                    <a:lumMod val="75000"/>
                  </a:schemeClr>
                </a:solidFill>
                <a:latin typeface="Tahoma" pitchFamily="34" charset="0"/>
                <a:ea typeface="Tahoma" pitchFamily="34" charset="0"/>
                <a:cs typeface="Tahoma" pitchFamily="34" charset="0"/>
              </a:rPr>
              <a:t>pollution</a:t>
            </a:r>
            <a:r>
              <a:rPr lang="it-IT" sz="4400" dirty="0" smtClean="0">
                <a:solidFill>
                  <a:schemeClr val="accent1">
                    <a:lumMod val="75000"/>
                  </a:schemeClr>
                </a:solidFill>
                <a:latin typeface="Tahoma" pitchFamily="34" charset="0"/>
                <a:ea typeface="Tahoma" pitchFamily="34" charset="0"/>
                <a:cs typeface="Tahoma" pitchFamily="34" charset="0"/>
              </a:rPr>
              <a:t> </a:t>
            </a:r>
            <a:endParaRPr lang="it-IT" sz="4400" dirty="0">
              <a:solidFill>
                <a:schemeClr val="accent1">
                  <a:lumMod val="75000"/>
                </a:schemeClr>
              </a:solidFill>
              <a:latin typeface="Tahoma" pitchFamily="34" charset="0"/>
              <a:ea typeface="Tahoma" pitchFamily="34" charset="0"/>
              <a:cs typeface="Tahoma" pitchFamily="34" charset="0"/>
            </a:endParaRPr>
          </a:p>
        </p:txBody>
      </p:sp>
      <p:sp>
        <p:nvSpPr>
          <p:cNvPr id="5" name="CasellaDiTesto 4"/>
          <p:cNvSpPr txBox="1"/>
          <p:nvPr/>
        </p:nvSpPr>
        <p:spPr>
          <a:xfrm>
            <a:off x="323528" y="1052736"/>
            <a:ext cx="8496944" cy="4524315"/>
          </a:xfrm>
          <a:prstGeom prst="rect">
            <a:avLst/>
          </a:prstGeom>
          <a:noFill/>
        </p:spPr>
        <p:txBody>
          <a:bodyPr wrap="square" rtlCol="0">
            <a:spAutoFit/>
          </a:bodyPr>
          <a:lstStyle/>
          <a:p>
            <a:r>
              <a:rPr lang="it-IT" dirty="0" smtClean="0">
                <a:latin typeface="Tahoma" pitchFamily="34" charset="0"/>
                <a:ea typeface="Tahoma" pitchFamily="34" charset="0"/>
                <a:cs typeface="Tahoma" pitchFamily="34" charset="0"/>
              </a:rPr>
              <a:t>Major air </a:t>
            </a:r>
            <a:r>
              <a:rPr lang="it-IT" dirty="0" err="1" smtClean="0">
                <a:latin typeface="Tahoma" pitchFamily="34" charset="0"/>
                <a:ea typeface="Tahoma" pitchFamily="34" charset="0"/>
                <a:cs typeface="Tahoma" pitchFamily="34" charset="0"/>
              </a:rPr>
              <a:t>pollutants</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related</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to</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port</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activities</a:t>
            </a:r>
            <a:r>
              <a:rPr lang="it-IT" dirty="0" smtClean="0">
                <a:latin typeface="Tahoma" pitchFamily="34" charset="0"/>
                <a:ea typeface="Tahoma" pitchFamily="34" charset="0"/>
                <a:cs typeface="Tahoma" pitchFamily="34" charset="0"/>
              </a:rPr>
              <a:t>: include diesel </a:t>
            </a:r>
            <a:r>
              <a:rPr lang="it-IT" dirty="0" err="1" smtClean="0">
                <a:latin typeface="Tahoma" pitchFamily="34" charset="0"/>
                <a:ea typeface="Tahoma" pitchFamily="34" charset="0"/>
                <a:cs typeface="Tahoma" pitchFamily="34" charset="0"/>
              </a:rPr>
              <a:t>exhaust</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carbon</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monoxide</a:t>
            </a:r>
            <a:r>
              <a:rPr lang="it-IT" dirty="0" smtClean="0">
                <a:latin typeface="Tahoma" pitchFamily="34" charset="0"/>
                <a:ea typeface="Tahoma" pitchFamily="34" charset="0"/>
                <a:cs typeface="Tahoma" pitchFamily="34" charset="0"/>
              </a:rPr>
              <a:t> (CO), </a:t>
            </a:r>
            <a:r>
              <a:rPr lang="it-IT" dirty="0" err="1" smtClean="0">
                <a:latin typeface="Tahoma" pitchFamily="34" charset="0"/>
                <a:ea typeface="Tahoma" pitchFamily="34" charset="0"/>
                <a:cs typeface="Tahoma" pitchFamily="34" charset="0"/>
              </a:rPr>
              <a:t>particulate</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matter</a:t>
            </a:r>
            <a:r>
              <a:rPr lang="it-IT" dirty="0" smtClean="0">
                <a:latin typeface="Tahoma" pitchFamily="34" charset="0"/>
                <a:ea typeface="Tahoma" pitchFamily="34" charset="0"/>
                <a:cs typeface="Tahoma" pitchFamily="34" charset="0"/>
              </a:rPr>
              <a:t> (PM), </a:t>
            </a:r>
            <a:r>
              <a:rPr lang="it-IT" dirty="0" err="1" smtClean="0">
                <a:latin typeface="Tahoma" pitchFamily="34" charset="0"/>
                <a:ea typeface="Tahoma" pitchFamily="34" charset="0"/>
                <a:cs typeface="Tahoma" pitchFamily="34" charset="0"/>
              </a:rPr>
              <a:t>nitrogen</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oxides</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NOx</a:t>
            </a:r>
            <a:r>
              <a:rPr lang="it-IT" dirty="0" smtClean="0">
                <a:latin typeface="Tahoma" pitchFamily="34" charset="0"/>
                <a:ea typeface="Tahoma" pitchFamily="34" charset="0"/>
                <a:cs typeface="Tahoma" pitchFamily="34" charset="0"/>
              </a:rPr>
              <a:t>), Volatile </a:t>
            </a:r>
            <a:r>
              <a:rPr lang="it-IT" dirty="0" err="1" smtClean="0">
                <a:latin typeface="Tahoma" pitchFamily="34" charset="0"/>
                <a:ea typeface="Tahoma" pitchFamily="34" charset="0"/>
                <a:cs typeface="Tahoma" pitchFamily="34" charset="0"/>
              </a:rPr>
              <a:t>organic</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compounds</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VOCs</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sulphur</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oxides</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SOx</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among</a:t>
            </a:r>
            <a:r>
              <a:rPr lang="it-IT" dirty="0" smtClean="0">
                <a:latin typeface="Tahoma" pitchFamily="34" charset="0"/>
                <a:ea typeface="Tahoma" pitchFamily="34" charset="0"/>
                <a:cs typeface="Tahoma" pitchFamily="34" charset="0"/>
              </a:rPr>
              <a:t> </a:t>
            </a:r>
            <a:r>
              <a:rPr lang="it-IT" dirty="0" err="1" smtClean="0">
                <a:latin typeface="Tahoma" pitchFamily="34" charset="0"/>
                <a:ea typeface="Tahoma" pitchFamily="34" charset="0"/>
                <a:cs typeface="Tahoma" pitchFamily="34" charset="0"/>
              </a:rPr>
              <a:t>others</a:t>
            </a:r>
            <a:r>
              <a:rPr lang="it-IT" dirty="0" smtClean="0">
                <a:latin typeface="Tahoma" pitchFamily="34" charset="0"/>
                <a:ea typeface="Tahoma" pitchFamily="34" charset="0"/>
                <a:cs typeface="Tahoma" pitchFamily="34" charset="0"/>
              </a:rPr>
              <a:t>.</a:t>
            </a:r>
          </a:p>
          <a:p>
            <a:endParaRPr lang="it-IT" dirty="0" smtClean="0">
              <a:latin typeface="Tahoma" pitchFamily="34" charset="0"/>
              <a:ea typeface="Tahoma" pitchFamily="34" charset="0"/>
              <a:cs typeface="Tahoma" pitchFamily="34" charset="0"/>
            </a:endParaRPr>
          </a:p>
          <a:p>
            <a:endParaRPr lang="it-IT" dirty="0" smtClean="0">
              <a:latin typeface="Tahoma" pitchFamily="34" charset="0"/>
              <a:ea typeface="Tahoma" pitchFamily="34" charset="0"/>
              <a:cs typeface="Tahoma" pitchFamily="34" charset="0"/>
            </a:endParaRP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a:p>
        </p:txBody>
      </p:sp>
      <p:sp>
        <p:nvSpPr>
          <p:cNvPr id="6" name="Freccia in giù 5"/>
          <p:cNvSpPr/>
          <p:nvPr/>
        </p:nvSpPr>
        <p:spPr>
          <a:xfrm>
            <a:off x="1475656" y="2026992"/>
            <a:ext cx="792088"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179512" y="3068960"/>
            <a:ext cx="4392488" cy="2031325"/>
          </a:xfrm>
          <a:prstGeom prst="rect">
            <a:avLst/>
          </a:prstGeom>
        </p:spPr>
        <p:txBody>
          <a:bodyPr wrap="square">
            <a:spAutoFit/>
          </a:bodyPr>
          <a:lstStyle/>
          <a:p>
            <a:r>
              <a:rPr lang="en-US" dirty="0" smtClean="0"/>
              <a:t>large cargo, tankers and cruise vessels,  equipment such as tugboats and towboats. The majority of the land equipment that is currently used in ports uses diesel fuel  such as Cargo- handling equipment, locomotives and trucks, cranes of different kinds, forklifts,  yard trucks, etc</a:t>
            </a:r>
            <a:endParaRPr lang="it-IT" dirty="0"/>
          </a:p>
        </p:txBody>
      </p:sp>
      <p:sp>
        <p:nvSpPr>
          <p:cNvPr id="8" name="Freccia in giù 7"/>
          <p:cNvSpPr/>
          <p:nvPr/>
        </p:nvSpPr>
        <p:spPr>
          <a:xfrm>
            <a:off x="6948264" y="2060848"/>
            <a:ext cx="792088"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p:cNvSpPr txBox="1"/>
          <p:nvPr/>
        </p:nvSpPr>
        <p:spPr>
          <a:xfrm>
            <a:off x="6372200" y="3140968"/>
            <a:ext cx="2376264" cy="923330"/>
          </a:xfrm>
          <a:prstGeom prst="rect">
            <a:avLst/>
          </a:prstGeom>
          <a:noFill/>
        </p:spPr>
        <p:txBody>
          <a:bodyPr wrap="square" rtlCol="0">
            <a:spAutoFit/>
          </a:bodyPr>
          <a:lstStyle/>
          <a:p>
            <a:r>
              <a:rPr lang="fr-FR" dirty="0" smtClean="0"/>
              <a:t>IMO </a:t>
            </a:r>
            <a:r>
              <a:rPr lang="fr-FR" dirty="0" err="1" smtClean="0"/>
              <a:t>SOx</a:t>
            </a:r>
            <a:r>
              <a:rPr lang="fr-FR" dirty="0" smtClean="0"/>
              <a:t> limitations </a:t>
            </a:r>
          </a:p>
          <a:p>
            <a:r>
              <a:rPr lang="fr-FR" dirty="0" smtClean="0"/>
              <a:t>EU Article 4 b Directive 2005/33 </a:t>
            </a:r>
            <a:endParaRPr lang="fr-FR" dirty="0"/>
          </a:p>
        </p:txBody>
      </p:sp>
      <p:sp>
        <p:nvSpPr>
          <p:cNvPr id="14" name="Ovale 13"/>
          <p:cNvSpPr/>
          <p:nvPr/>
        </p:nvSpPr>
        <p:spPr>
          <a:xfrm>
            <a:off x="4644008" y="4437112"/>
            <a:ext cx="4499992" cy="24208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INITIATIVES: </a:t>
            </a:r>
            <a:r>
              <a:rPr lang="it-IT" dirty="0" err="1" smtClean="0"/>
              <a:t>Cold</a:t>
            </a:r>
            <a:r>
              <a:rPr lang="it-IT" dirty="0" smtClean="0"/>
              <a:t> </a:t>
            </a:r>
            <a:r>
              <a:rPr lang="it-IT" dirty="0" err="1" smtClean="0"/>
              <a:t>Ironing</a:t>
            </a:r>
            <a:endParaRPr lang="it-IT" dirty="0" smtClean="0"/>
          </a:p>
          <a:p>
            <a:pPr algn="ctr"/>
            <a:r>
              <a:rPr lang="it-IT" dirty="0" smtClean="0"/>
              <a:t>LA/LB: truck </a:t>
            </a:r>
            <a:r>
              <a:rPr lang="it-IT" dirty="0" err="1" smtClean="0"/>
              <a:t>restriction</a:t>
            </a:r>
            <a:r>
              <a:rPr lang="it-IT" dirty="0" smtClean="0"/>
              <a:t> </a:t>
            </a:r>
            <a:r>
              <a:rPr lang="it-IT" dirty="0" err="1" smtClean="0"/>
              <a:t>of</a:t>
            </a:r>
            <a:r>
              <a:rPr lang="it-IT" dirty="0" smtClean="0"/>
              <a:t> </a:t>
            </a:r>
            <a:r>
              <a:rPr lang="it-IT" dirty="0" err="1" smtClean="0"/>
              <a:t>circulation</a:t>
            </a:r>
            <a:r>
              <a:rPr lang="it-IT" dirty="0" smtClean="0"/>
              <a:t>  </a:t>
            </a:r>
          </a:p>
          <a:p>
            <a:pPr algn="ctr"/>
            <a:endParaRPr lang="it-IT" dirty="0"/>
          </a:p>
        </p:txBody>
      </p:sp>
      <p:pic>
        <p:nvPicPr>
          <p:cNvPr id="3074" name="Picture 2" descr="PrincessShip_ Shoreside Power"/>
          <p:cNvPicPr>
            <a:picLocks noChangeAspect="1" noChangeArrowheads="1"/>
          </p:cNvPicPr>
          <p:nvPr/>
        </p:nvPicPr>
        <p:blipFill>
          <a:blip r:embed="rId2" cstate="print"/>
          <a:srcRect/>
          <a:stretch>
            <a:fillRect/>
          </a:stretch>
        </p:blipFill>
        <p:spPr bwMode="auto">
          <a:xfrm>
            <a:off x="179512" y="5013176"/>
            <a:ext cx="2880320" cy="1672979"/>
          </a:xfrm>
          <a:prstGeom prst="rect">
            <a:avLst/>
          </a:prstGeom>
          <a:noFill/>
          <a:ln w="9525">
            <a:noFill/>
            <a:miter lim="800000"/>
            <a:headEnd/>
            <a:tailEnd/>
          </a:ln>
        </p:spPr>
      </p:pic>
    </p:spTree>
    <p:extLst>
      <p:ext uri="{BB962C8B-B14F-4D97-AF65-F5344CB8AC3E}">
        <p14:creationId xmlns:p14="http://schemas.microsoft.com/office/powerpoint/2010/main" val="1854316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8229600" cy="648072"/>
          </a:xfrm>
        </p:spPr>
        <p:txBody>
          <a:bodyPr>
            <a:normAutofit fontScale="90000"/>
          </a:bodyPr>
          <a:lstStyle/>
          <a:p>
            <a:pPr algn="ctr"/>
            <a:r>
              <a:rPr lang="it-IT" sz="4400" dirty="0" err="1" smtClean="0">
                <a:solidFill>
                  <a:schemeClr val="accent1">
                    <a:lumMod val="75000"/>
                  </a:schemeClr>
                </a:solidFill>
                <a:latin typeface="Tahoma" pitchFamily="34" charset="0"/>
                <a:ea typeface="Tahoma" pitchFamily="34" charset="0"/>
                <a:cs typeface="Tahoma" pitchFamily="34" charset="0"/>
              </a:rPr>
              <a:t>Noise</a:t>
            </a:r>
            <a:r>
              <a:rPr lang="it-IT" sz="4400" dirty="0" smtClean="0">
                <a:latin typeface="Tahoma" pitchFamily="34" charset="0"/>
                <a:ea typeface="Tahoma" pitchFamily="34" charset="0"/>
                <a:cs typeface="Tahoma" pitchFamily="34" charset="0"/>
              </a:rPr>
              <a:t> </a:t>
            </a:r>
            <a:endParaRPr lang="it-IT" sz="4400" dirty="0">
              <a:latin typeface="Tahoma" pitchFamily="34" charset="0"/>
              <a:ea typeface="Tahoma" pitchFamily="34" charset="0"/>
              <a:cs typeface="Tahoma" pitchFamily="34" charset="0"/>
            </a:endParaRPr>
          </a:p>
        </p:txBody>
      </p:sp>
      <p:sp>
        <p:nvSpPr>
          <p:cNvPr id="3" name="Segnaposto contenuto 2"/>
          <p:cNvSpPr>
            <a:spLocks noGrp="1"/>
          </p:cNvSpPr>
          <p:nvPr>
            <p:ph idx="1"/>
          </p:nvPr>
        </p:nvSpPr>
        <p:spPr>
          <a:xfrm>
            <a:off x="323528" y="1052736"/>
            <a:ext cx="8229600" cy="864096"/>
          </a:xfrm>
        </p:spPr>
        <p:txBody>
          <a:bodyPr>
            <a:normAutofit/>
          </a:bodyPr>
          <a:lstStyle/>
          <a:p>
            <a:pPr>
              <a:buNone/>
            </a:pPr>
            <a:r>
              <a:rPr lang="en-US" sz="1800" dirty="0" smtClean="0">
                <a:latin typeface="Tahoma" pitchFamily="34" charset="0"/>
                <a:ea typeface="Tahoma" pitchFamily="34" charset="0"/>
                <a:cs typeface="Tahoma" pitchFamily="34" charset="0"/>
              </a:rPr>
              <a:t>Debate with regard to port area noise management is defining the boundaries </a:t>
            </a:r>
          </a:p>
          <a:p>
            <a:pPr>
              <a:buNone/>
            </a:pPr>
            <a:r>
              <a:rPr lang="en-US" sz="1800" dirty="0" smtClean="0">
                <a:latin typeface="Tahoma" pitchFamily="34" charset="0"/>
                <a:ea typeface="Tahoma" pitchFamily="34" charset="0"/>
                <a:cs typeface="Tahoma" pitchFamily="34" charset="0"/>
              </a:rPr>
              <a:t>of the  area to be managed as it is trans-boundary and multi-source. </a:t>
            </a:r>
            <a:endParaRPr lang="it-IT" sz="1800" dirty="0" smtClean="0">
              <a:latin typeface="Tahoma" pitchFamily="34" charset="0"/>
              <a:ea typeface="Tahoma" pitchFamily="34" charset="0"/>
              <a:cs typeface="Tahoma" pitchFamily="34" charset="0"/>
            </a:endParaRPr>
          </a:p>
        </p:txBody>
      </p:sp>
      <p:sp>
        <p:nvSpPr>
          <p:cNvPr id="4" name="Freccia in giù 3"/>
          <p:cNvSpPr/>
          <p:nvPr/>
        </p:nvSpPr>
        <p:spPr>
          <a:xfrm>
            <a:off x="827584" y="1772816"/>
            <a:ext cx="720080"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251520" y="2636912"/>
            <a:ext cx="2376264" cy="3970318"/>
          </a:xfrm>
          <a:prstGeom prst="rect">
            <a:avLst/>
          </a:prstGeom>
          <a:noFill/>
        </p:spPr>
        <p:txBody>
          <a:bodyPr wrap="square" rtlCol="0">
            <a:spAutoFit/>
          </a:bodyPr>
          <a:lstStyle/>
          <a:p>
            <a:r>
              <a:rPr lang="en-US" dirty="0" smtClean="0"/>
              <a:t>• Port services and facilities,</a:t>
            </a:r>
          </a:p>
          <a:p>
            <a:r>
              <a:rPr lang="en-US" dirty="0" smtClean="0"/>
              <a:t>• Terminals (cargo handling, warehousing),</a:t>
            </a:r>
          </a:p>
          <a:p>
            <a:r>
              <a:rPr lang="en-US" dirty="0" smtClean="0"/>
              <a:t>• Machinery, workshop,</a:t>
            </a:r>
          </a:p>
          <a:p>
            <a:r>
              <a:rPr lang="en-US" dirty="0" smtClean="0"/>
              <a:t>• Vessel repair or maintenance (dry docks),</a:t>
            </a:r>
          </a:p>
          <a:p>
            <a:r>
              <a:rPr lang="en-US" dirty="0" smtClean="0"/>
              <a:t>• Berthed Vessels</a:t>
            </a:r>
          </a:p>
          <a:p>
            <a:pPr>
              <a:buFont typeface="Arial" pitchFamily="34" charset="0"/>
              <a:buChar char="•"/>
            </a:pPr>
            <a:r>
              <a:rPr lang="en-US" dirty="0" smtClean="0"/>
              <a:t> Transport activities : </a:t>
            </a:r>
          </a:p>
          <a:p>
            <a:r>
              <a:rPr lang="en-US" dirty="0" smtClean="0"/>
              <a:t>• Trucks</a:t>
            </a:r>
          </a:p>
          <a:p>
            <a:r>
              <a:rPr lang="en-US" dirty="0" smtClean="0"/>
              <a:t>• Trains. </a:t>
            </a:r>
            <a:endParaRPr lang="en-US" dirty="0"/>
          </a:p>
        </p:txBody>
      </p:sp>
      <p:sp>
        <p:nvSpPr>
          <p:cNvPr id="7" name="Freccia in giù 6"/>
          <p:cNvSpPr/>
          <p:nvPr/>
        </p:nvSpPr>
        <p:spPr>
          <a:xfrm>
            <a:off x="6516216" y="1772816"/>
            <a:ext cx="720080"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p:cNvSpPr txBox="1"/>
          <p:nvPr/>
        </p:nvSpPr>
        <p:spPr>
          <a:xfrm>
            <a:off x="6012160" y="2636912"/>
            <a:ext cx="2088232" cy="1200329"/>
          </a:xfrm>
          <a:prstGeom prst="rect">
            <a:avLst/>
          </a:prstGeom>
          <a:noFill/>
        </p:spPr>
        <p:txBody>
          <a:bodyPr wrap="square" rtlCol="0">
            <a:spAutoFit/>
          </a:bodyPr>
          <a:lstStyle/>
          <a:p>
            <a:r>
              <a:rPr lang="en-US" dirty="0" smtClean="0"/>
              <a:t>initial step should be that of carrying out a noise mapping </a:t>
            </a:r>
            <a:endParaRPr lang="it-IT" dirty="0"/>
          </a:p>
        </p:txBody>
      </p:sp>
      <p:sp>
        <p:nvSpPr>
          <p:cNvPr id="9" name="Ovale 8"/>
          <p:cNvSpPr/>
          <p:nvPr/>
        </p:nvSpPr>
        <p:spPr>
          <a:xfrm>
            <a:off x="2771800" y="3933056"/>
            <a:ext cx="6120680" cy="29249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LA/LB: city noise “ordinances” limit noise-producing activities to 7.00-21.00 on normal days and prohibit them at all during Sundays or national holidays. </a:t>
            </a:r>
          </a:p>
          <a:p>
            <a:pPr algn="ctr"/>
            <a:r>
              <a:rPr lang="en-US" dirty="0" smtClean="0"/>
              <a:t>Rotterdam P A  has divided the </a:t>
            </a:r>
            <a:r>
              <a:rPr lang="en-US" dirty="0" err="1" smtClean="0"/>
              <a:t>Rijnmond</a:t>
            </a:r>
            <a:r>
              <a:rPr lang="en-US" dirty="0" smtClean="0"/>
              <a:t> area in several different zones with an average specific sound emission per square </a:t>
            </a:r>
            <a:r>
              <a:rPr lang="en-US" dirty="0" err="1" smtClean="0"/>
              <a:t>metre</a:t>
            </a:r>
            <a:r>
              <a:rPr lang="en-US" dirty="0" smtClean="0"/>
              <a:t> for industrial noise</a:t>
            </a:r>
            <a:endParaRPr lang="it-IT" dirty="0"/>
          </a:p>
        </p:txBody>
      </p:sp>
    </p:spTree>
    <p:extLst>
      <p:ext uri="{BB962C8B-B14F-4D97-AF65-F5344CB8AC3E}">
        <p14:creationId xmlns:p14="http://schemas.microsoft.com/office/powerpoint/2010/main" val="726471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8229600" cy="564672"/>
          </a:xfrm>
        </p:spPr>
        <p:txBody>
          <a:bodyPr>
            <a:normAutofit fontScale="90000"/>
          </a:bodyPr>
          <a:lstStyle/>
          <a:p>
            <a:pPr algn="ctr"/>
            <a:r>
              <a:rPr lang="it-IT" dirty="0" smtClean="0">
                <a:solidFill>
                  <a:schemeClr val="accent1">
                    <a:lumMod val="75000"/>
                  </a:schemeClr>
                </a:solidFill>
                <a:latin typeface="Tahoma" pitchFamily="34" charset="0"/>
                <a:ea typeface="Tahoma" pitchFamily="34" charset="0"/>
                <a:cs typeface="Tahoma" pitchFamily="34" charset="0"/>
              </a:rPr>
              <a:t>Water </a:t>
            </a:r>
            <a:r>
              <a:rPr lang="it-IT" dirty="0" err="1" smtClean="0">
                <a:solidFill>
                  <a:schemeClr val="accent1">
                    <a:lumMod val="75000"/>
                  </a:schemeClr>
                </a:solidFill>
                <a:latin typeface="Tahoma" pitchFamily="34" charset="0"/>
                <a:ea typeface="Tahoma" pitchFamily="34" charset="0"/>
                <a:cs typeface="Tahoma" pitchFamily="34" charset="0"/>
              </a:rPr>
              <a:t>pollution</a:t>
            </a:r>
            <a:r>
              <a:rPr lang="it-IT" dirty="0" smtClean="0">
                <a:solidFill>
                  <a:schemeClr val="accent1">
                    <a:lumMod val="75000"/>
                  </a:schemeClr>
                </a:solidFill>
                <a:latin typeface="Tahoma" pitchFamily="34" charset="0"/>
                <a:ea typeface="Tahoma" pitchFamily="34" charset="0"/>
                <a:cs typeface="Tahoma" pitchFamily="34" charset="0"/>
              </a:rPr>
              <a:t> </a:t>
            </a:r>
            <a:endParaRPr lang="it-IT" dirty="0">
              <a:solidFill>
                <a:schemeClr val="accent1">
                  <a:lumMod val="75000"/>
                </a:schemeClr>
              </a:solidFill>
              <a:latin typeface="Tahoma" pitchFamily="34" charset="0"/>
              <a:ea typeface="Tahoma" pitchFamily="34" charset="0"/>
              <a:cs typeface="Tahoma" pitchFamily="34" charset="0"/>
            </a:endParaRPr>
          </a:p>
        </p:txBody>
      </p:sp>
      <p:sp>
        <p:nvSpPr>
          <p:cNvPr id="3" name="Segnaposto contenuto 2"/>
          <p:cNvSpPr>
            <a:spLocks noGrp="1"/>
          </p:cNvSpPr>
          <p:nvPr>
            <p:ph idx="1"/>
          </p:nvPr>
        </p:nvSpPr>
        <p:spPr>
          <a:xfrm>
            <a:off x="251520" y="836712"/>
            <a:ext cx="8229600" cy="5127848"/>
          </a:xfrm>
        </p:spPr>
        <p:txBody>
          <a:bodyPr>
            <a:normAutofit/>
          </a:bodyPr>
          <a:lstStyle/>
          <a:p>
            <a:pPr>
              <a:spcBef>
                <a:spcPts val="0"/>
              </a:spcBef>
              <a:buNone/>
            </a:pPr>
            <a:r>
              <a:rPr lang="en-US" sz="2000" dirty="0" smtClean="0">
                <a:latin typeface="Tahoma" pitchFamily="34" charset="0"/>
                <a:ea typeface="Tahoma" pitchFamily="34" charset="0"/>
                <a:cs typeface="Tahoma" pitchFamily="34" charset="0"/>
              </a:rPr>
              <a:t>Ballast water</a:t>
            </a:r>
            <a:r>
              <a:rPr lang="en-US" sz="1800" dirty="0" smtClean="0">
                <a:latin typeface="Tahoma" pitchFamily="34" charset="0"/>
                <a:ea typeface="Tahoma" pitchFamily="34" charset="0"/>
                <a:cs typeface="Tahoma" pitchFamily="34" charset="0"/>
              </a:rPr>
              <a:t>: its exchange is recommended as a voluntary measure by the </a:t>
            </a:r>
          </a:p>
          <a:p>
            <a:pPr>
              <a:spcBef>
                <a:spcPts val="0"/>
              </a:spcBef>
              <a:buNone/>
            </a:pPr>
            <a:r>
              <a:rPr lang="en-US" sz="1800" dirty="0" smtClean="0">
                <a:latin typeface="Tahoma" pitchFamily="34" charset="0"/>
                <a:ea typeface="Tahoma" pitchFamily="34" charset="0"/>
                <a:cs typeface="Tahoma" pitchFamily="34" charset="0"/>
              </a:rPr>
              <a:t>IMO</a:t>
            </a:r>
            <a:r>
              <a:rPr lang="en-US" dirty="0" smtClean="0">
                <a:latin typeface="Tahoma" pitchFamily="34" charset="0"/>
                <a:ea typeface="Tahoma" pitchFamily="34" charset="0"/>
                <a:cs typeface="Tahoma" pitchFamily="34" charset="0"/>
              </a:rPr>
              <a:t>. </a:t>
            </a:r>
            <a:r>
              <a:rPr lang="en-US" sz="1800" dirty="0" smtClean="0">
                <a:latin typeface="Tahoma" pitchFamily="34" charset="0"/>
                <a:ea typeface="Tahoma" pitchFamily="34" charset="0"/>
                <a:cs typeface="Tahoma" pitchFamily="34" charset="0"/>
              </a:rPr>
              <a:t>LA/LB: ballast water be treated of disinfected to meet specific biological </a:t>
            </a:r>
          </a:p>
          <a:p>
            <a:pPr>
              <a:buNone/>
            </a:pPr>
            <a:r>
              <a:rPr lang="en-US" sz="1800" dirty="0" smtClean="0">
                <a:latin typeface="Tahoma" pitchFamily="34" charset="0"/>
                <a:ea typeface="Tahoma" pitchFamily="34" charset="0"/>
                <a:cs typeface="Tahoma" pitchFamily="34" charset="0"/>
              </a:rPr>
              <a:t>requirements to limit the number of organisms per water volume. The final </a:t>
            </a:r>
          </a:p>
          <a:p>
            <a:pPr>
              <a:buNone/>
            </a:pPr>
            <a:r>
              <a:rPr lang="en-US" sz="1800" dirty="0" smtClean="0">
                <a:latin typeface="Tahoma" pitchFamily="34" charset="0"/>
                <a:ea typeface="Tahoma" pitchFamily="34" charset="0"/>
                <a:cs typeface="Tahoma" pitchFamily="34" charset="0"/>
              </a:rPr>
              <a:t>regulations, which will become effective after 2020, will require the ballast </a:t>
            </a:r>
          </a:p>
          <a:p>
            <a:pPr>
              <a:buNone/>
            </a:pPr>
            <a:r>
              <a:rPr lang="en-US" sz="1800" dirty="0" smtClean="0">
                <a:latin typeface="Tahoma" pitchFamily="34" charset="0"/>
                <a:ea typeface="Tahoma" pitchFamily="34" charset="0"/>
                <a:cs typeface="Tahoma" pitchFamily="34" charset="0"/>
              </a:rPr>
              <a:t>water discharge to contain zero detectable living organisms. </a:t>
            </a:r>
          </a:p>
          <a:p>
            <a:pPr>
              <a:buNone/>
            </a:pPr>
            <a:r>
              <a:rPr lang="en-US" sz="2000" dirty="0" smtClean="0">
                <a:latin typeface="Tahoma" pitchFamily="34" charset="0"/>
                <a:ea typeface="Tahoma" pitchFamily="34" charset="0"/>
                <a:cs typeface="Tahoma" pitchFamily="34" charset="0"/>
              </a:rPr>
              <a:t>Sewage: </a:t>
            </a:r>
            <a:r>
              <a:rPr lang="en-US" sz="1800" dirty="0" smtClean="0">
                <a:latin typeface="Tahoma" pitchFamily="34" charset="0"/>
                <a:ea typeface="Tahoma" pitchFamily="34" charset="0"/>
                <a:cs typeface="Tahoma" pitchFamily="34" charset="0"/>
              </a:rPr>
              <a:t>MARPOL Annex IV- Governments are required to ensure the </a:t>
            </a:r>
          </a:p>
          <a:p>
            <a:pPr>
              <a:buNone/>
            </a:pPr>
            <a:r>
              <a:rPr lang="en-US" sz="1800" dirty="0" smtClean="0">
                <a:latin typeface="Tahoma" pitchFamily="34" charset="0"/>
                <a:ea typeface="Tahoma" pitchFamily="34" charset="0"/>
                <a:cs typeface="Tahoma" pitchFamily="34" charset="0"/>
              </a:rPr>
              <a:t>provision of adequate reception facilities at ports and terminals for the </a:t>
            </a:r>
          </a:p>
          <a:p>
            <a:pPr>
              <a:buNone/>
            </a:pPr>
            <a:r>
              <a:rPr lang="en-US" sz="1800" dirty="0" smtClean="0">
                <a:latin typeface="Tahoma" pitchFamily="34" charset="0"/>
                <a:ea typeface="Tahoma" pitchFamily="34" charset="0"/>
                <a:cs typeface="Tahoma" pitchFamily="34" charset="0"/>
              </a:rPr>
              <a:t>reception of sewage.  LA/LB: federal law prohibits untreated sewage to be </a:t>
            </a:r>
          </a:p>
          <a:p>
            <a:pPr>
              <a:buNone/>
            </a:pPr>
            <a:r>
              <a:rPr lang="en-US" sz="1800" dirty="0" smtClean="0">
                <a:latin typeface="Tahoma" pitchFamily="34" charset="0"/>
                <a:ea typeface="Tahoma" pitchFamily="34" charset="0"/>
                <a:cs typeface="Tahoma" pitchFamily="34" charset="0"/>
              </a:rPr>
              <a:t>discharged into US waters and California is working altogether with federal </a:t>
            </a:r>
          </a:p>
          <a:p>
            <a:pPr>
              <a:buNone/>
            </a:pPr>
            <a:r>
              <a:rPr lang="en-US" sz="1800" dirty="0" smtClean="0">
                <a:latin typeface="Tahoma" pitchFamily="34" charset="0"/>
                <a:ea typeface="Tahoma" pitchFamily="34" charset="0"/>
                <a:cs typeface="Tahoma" pitchFamily="34" charset="0"/>
              </a:rPr>
              <a:t>authorities to create no discharge zones in which all sewage discharges would </a:t>
            </a:r>
          </a:p>
          <a:p>
            <a:pPr>
              <a:buNone/>
            </a:pPr>
            <a:r>
              <a:rPr lang="en-US" sz="1800" dirty="0" smtClean="0">
                <a:latin typeface="Tahoma" pitchFamily="34" charset="0"/>
                <a:ea typeface="Tahoma" pitchFamily="34" charset="0"/>
                <a:cs typeface="Tahoma" pitchFamily="34" charset="0"/>
              </a:rPr>
              <a:t>be prohibited. </a:t>
            </a:r>
          </a:p>
          <a:p>
            <a:pPr>
              <a:buNone/>
            </a:pPr>
            <a:r>
              <a:rPr lang="en-US" sz="2000" dirty="0" smtClean="0">
                <a:latin typeface="Tahoma" pitchFamily="34" charset="0"/>
                <a:ea typeface="Tahoma" pitchFamily="34" charset="0"/>
                <a:cs typeface="Tahoma" pitchFamily="34" charset="0"/>
              </a:rPr>
              <a:t>Oil Spills: </a:t>
            </a:r>
            <a:r>
              <a:rPr lang="en-US" sz="1800" dirty="0" smtClean="0">
                <a:latin typeface="Tahoma" pitchFamily="34" charset="0"/>
                <a:ea typeface="Tahoma" pitchFamily="34" charset="0"/>
                <a:cs typeface="Tahoma" pitchFamily="34" charset="0"/>
              </a:rPr>
              <a:t>first response in a port aims at trying to secure the spillage and </a:t>
            </a:r>
          </a:p>
          <a:p>
            <a:pPr>
              <a:buNone/>
            </a:pPr>
            <a:r>
              <a:rPr lang="en-US" sz="1800" dirty="0" smtClean="0">
                <a:latin typeface="Tahoma" pitchFamily="34" charset="0"/>
                <a:ea typeface="Tahoma" pitchFamily="34" charset="0"/>
                <a:cs typeface="Tahoma" pitchFamily="34" charset="0"/>
              </a:rPr>
              <a:t>deploying booms and skimmers to contain the spread. Oil pollution response. </a:t>
            </a:r>
          </a:p>
          <a:p>
            <a:pPr>
              <a:buNone/>
            </a:pPr>
            <a:r>
              <a:rPr lang="en-US" sz="1800" dirty="0" smtClean="0">
                <a:latin typeface="Tahoma" pitchFamily="34" charset="0"/>
                <a:ea typeface="Tahoma" pitchFamily="34" charset="0"/>
                <a:cs typeface="Tahoma" pitchFamily="34" charset="0"/>
              </a:rPr>
              <a:t>Newly build tankers must have double </a:t>
            </a:r>
            <a:r>
              <a:rPr lang="en-US" sz="1800" dirty="0" smtClean="0">
                <a:latin typeface="Tahoma" pitchFamily="34" charset="0"/>
                <a:ea typeface="Tahoma" pitchFamily="34" charset="0"/>
                <a:cs typeface="Tahoma" pitchFamily="34" charset="0"/>
              </a:rPr>
              <a:t>hulls </a:t>
            </a:r>
            <a:r>
              <a:rPr lang="it-IT" sz="1800" dirty="0" smtClean="0">
                <a:latin typeface="Tahoma" pitchFamily="34" charset="0"/>
                <a:ea typeface="Tahoma" pitchFamily="34" charset="0"/>
                <a:cs typeface="Tahoma" pitchFamily="34" charset="0"/>
              </a:rPr>
              <a:t>()</a:t>
            </a:r>
            <a:r>
              <a:rPr lang="en-US" sz="1800" dirty="0" smtClean="0">
                <a:latin typeface="Tahoma" pitchFamily="34" charset="0"/>
                <a:ea typeface="Tahoma" pitchFamily="34" charset="0"/>
                <a:cs typeface="Tahoma" pitchFamily="34" charset="0"/>
              </a:rPr>
              <a:t>. </a:t>
            </a:r>
            <a:endParaRPr lang="en-US" sz="1800" dirty="0" smtClean="0">
              <a:latin typeface="Tahoma" pitchFamily="34" charset="0"/>
              <a:ea typeface="Tahoma" pitchFamily="34" charset="0"/>
              <a:cs typeface="Tahoma" pitchFamily="34" charset="0"/>
            </a:endParaRPr>
          </a:p>
        </p:txBody>
      </p:sp>
      <p:pic>
        <p:nvPicPr>
          <p:cNvPr id="4098" name="Picture 2" descr="C:\Users\Ines\Desktop\Abstracts e papers\SIET Venezia 2013\imagesCAWSER02.jpg"/>
          <p:cNvPicPr>
            <a:picLocks noChangeAspect="1" noChangeArrowheads="1"/>
          </p:cNvPicPr>
          <p:nvPr/>
        </p:nvPicPr>
        <p:blipFill>
          <a:blip r:embed="rId2" cstate="print"/>
          <a:srcRect/>
          <a:stretch>
            <a:fillRect/>
          </a:stretch>
        </p:blipFill>
        <p:spPr bwMode="auto">
          <a:xfrm>
            <a:off x="6588224" y="5539608"/>
            <a:ext cx="2376264" cy="1318392"/>
          </a:xfrm>
          <a:prstGeom prst="rect">
            <a:avLst/>
          </a:prstGeom>
          <a:noFill/>
        </p:spPr>
      </p:pic>
      <p:pic>
        <p:nvPicPr>
          <p:cNvPr id="4099" name="Picture 3" descr="sewage plant port Hamburg"/>
          <p:cNvPicPr>
            <a:picLocks noChangeAspect="1" noChangeArrowheads="1"/>
          </p:cNvPicPr>
          <p:nvPr/>
        </p:nvPicPr>
        <p:blipFill>
          <a:blip r:embed="rId3" cstate="print"/>
          <a:srcRect/>
          <a:stretch>
            <a:fillRect/>
          </a:stretch>
        </p:blipFill>
        <p:spPr bwMode="auto">
          <a:xfrm>
            <a:off x="323528" y="5766282"/>
            <a:ext cx="1915418" cy="1091718"/>
          </a:xfrm>
          <a:prstGeom prst="rect">
            <a:avLst/>
          </a:prstGeom>
          <a:noFill/>
          <a:ln w="9525">
            <a:noFill/>
            <a:miter lim="800000"/>
            <a:headEnd/>
            <a:tailEnd/>
          </a:ln>
        </p:spPr>
      </p:pic>
    </p:spTree>
    <p:extLst>
      <p:ext uri="{BB962C8B-B14F-4D97-AF65-F5344CB8AC3E}">
        <p14:creationId xmlns:p14="http://schemas.microsoft.com/office/powerpoint/2010/main" val="33855567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1306</TotalTime>
  <Words>1107</Words>
  <Application>Microsoft Office PowerPoint</Application>
  <PresentationFormat>Presentazione su schermo (4:3)</PresentationFormat>
  <Paragraphs>130</Paragraphs>
  <Slides>13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Calibri</vt:lpstr>
      <vt:lpstr>Constantia</vt:lpstr>
      <vt:lpstr>Tahoma</vt:lpstr>
      <vt:lpstr>Wingdings 2</vt:lpstr>
      <vt:lpstr>Equinozio</vt:lpstr>
      <vt:lpstr>   GREEN PORTS POLICY:  an assessment of major threats and main strategies in ports </vt:lpstr>
      <vt:lpstr>          The Agenda</vt:lpstr>
      <vt:lpstr>Introduction (I)</vt:lpstr>
      <vt:lpstr>Introduction (II)</vt:lpstr>
      <vt:lpstr>Presentazione standard di PowerPoint</vt:lpstr>
      <vt:lpstr>Scoping down the research topic</vt:lpstr>
      <vt:lpstr>Air pollution </vt:lpstr>
      <vt:lpstr>Noise </vt:lpstr>
      <vt:lpstr>Water pollution </vt:lpstr>
      <vt:lpstr>Green spill overs for sustainable development?</vt:lpstr>
      <vt:lpstr>Conclusions and future work</vt:lpstr>
      <vt:lpstr>Future work </vt:lpstr>
      <vt:lpstr>Thanks a million for your attention!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port throughput on local employment: Evidence from a panel of European regions</dc:title>
  <dc:creator>Alessio</dc:creator>
  <cp:lastModifiedBy>Ino</cp:lastModifiedBy>
  <cp:revision>128</cp:revision>
  <dcterms:created xsi:type="dcterms:W3CDTF">2012-06-18T09:17:39Z</dcterms:created>
  <dcterms:modified xsi:type="dcterms:W3CDTF">2013-09-19T12:24:27Z</dcterms:modified>
</cp:coreProperties>
</file>